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7" r:id="rId3"/>
    <p:sldId id="258" r:id="rId4"/>
    <p:sldId id="264" r:id="rId5"/>
    <p:sldId id="259" r:id="rId6"/>
    <p:sldId id="265" r:id="rId7"/>
    <p:sldId id="263" r:id="rId8"/>
    <p:sldId id="260" r:id="rId9"/>
    <p:sldId id="261" r:id="rId10"/>
    <p:sldId id="262"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14" autoAdjust="0"/>
    <p:restoredTop sz="63462" autoAdjust="0"/>
  </p:normalViewPr>
  <p:slideViewPr>
    <p:cSldViewPr>
      <p:cViewPr>
        <p:scale>
          <a:sx n="82" d="100"/>
          <a:sy n="82" d="100"/>
        </p:scale>
        <p:origin x="-1956" y="21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75E8B6A-5DAD-41A0-A455-C99492791EF2}" type="datetimeFigureOut">
              <a:rPr lang="en-CA" smtClean="0"/>
              <a:t>12/05/2016</a:t>
            </a:fld>
            <a:endParaRPr lang="en-CA"/>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D3AFBF6-DF9E-471F-8B40-B7C2D93A1E24}" type="slidenum">
              <a:rPr lang="en-CA" smtClean="0"/>
              <a:t>‹#›</a:t>
            </a:fld>
            <a:endParaRPr lang="en-CA"/>
          </a:p>
        </p:txBody>
      </p:sp>
    </p:spTree>
    <p:extLst>
      <p:ext uri="{BB962C8B-B14F-4D97-AF65-F5344CB8AC3E}">
        <p14:creationId xmlns:p14="http://schemas.microsoft.com/office/powerpoint/2010/main" val="23247738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8BFD8013-3860-4EF0-AA3F-91263941E2F1}" type="datetimeFigureOut">
              <a:rPr lang="en-US"/>
              <a:pPr>
                <a:defRPr/>
              </a:pPr>
              <a:t>5/12/2016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48A3B5C2-C6A6-4C22-9B4D-3B2F2DB4344A}" type="slidenum">
              <a:rPr lang="en-US"/>
              <a:pPr>
                <a:defRPr/>
              </a:pPr>
              <a:t>‹#›</a:t>
            </a:fld>
            <a:endParaRPr lang="en-US"/>
          </a:p>
        </p:txBody>
      </p:sp>
    </p:spTree>
    <p:extLst>
      <p:ext uri="{BB962C8B-B14F-4D97-AF65-F5344CB8AC3E}">
        <p14:creationId xmlns:p14="http://schemas.microsoft.com/office/powerpoint/2010/main" val="14561952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mailto:urpp@yorku.ca"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val="36560144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kern="1200" dirty="0" smtClean="0">
                <a:solidFill>
                  <a:schemeClr val="tx1"/>
                </a:solidFill>
                <a:effectLst/>
                <a:latin typeface="+mn-lt"/>
                <a:ea typeface="+mn-ea"/>
                <a:cs typeface="+mn-cs"/>
              </a:rPr>
              <a:t>If you have any questions during the term or if any issues arise, please email us at </a:t>
            </a:r>
            <a:r>
              <a:rPr lang="en-US" sz="1200" u="sng" kern="1200" dirty="0" smtClean="0">
                <a:solidFill>
                  <a:schemeClr val="tx1"/>
                </a:solidFill>
                <a:effectLst/>
                <a:latin typeface="+mn-lt"/>
                <a:ea typeface="+mn-ea"/>
                <a:cs typeface="+mn-cs"/>
                <a:hlinkClick r:id="rId3"/>
              </a:rPr>
              <a:t>urpp@yorku.ca</a:t>
            </a:r>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You will get a response within 2 business days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There is also a link to FAQs on the handout…but again you can get there by googling </a:t>
            </a:r>
            <a:r>
              <a:rPr lang="en-US" sz="1200" kern="1200" dirty="0" err="1" smtClean="0">
                <a:solidFill>
                  <a:schemeClr val="tx1"/>
                </a:solidFill>
                <a:effectLst/>
                <a:latin typeface="+mn-lt"/>
                <a:ea typeface="+mn-ea"/>
                <a:cs typeface="+mn-cs"/>
              </a:rPr>
              <a:t>YorkU</a:t>
            </a:r>
            <a:r>
              <a:rPr lang="en-US" sz="1200" kern="1200" baseline="0" dirty="0" smtClean="0">
                <a:solidFill>
                  <a:schemeClr val="tx1"/>
                </a:solidFill>
                <a:effectLst/>
                <a:latin typeface="+mn-lt"/>
                <a:ea typeface="+mn-ea"/>
                <a:cs typeface="+mn-cs"/>
              </a:rPr>
              <a:t> URPP</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Are there any questions?</a:t>
            </a:r>
            <a:endParaRPr lang="en-CA" sz="1200" kern="1200" dirty="0" smtClean="0">
              <a:solidFill>
                <a:schemeClr val="tx1"/>
              </a:solidFill>
              <a:effectLst/>
              <a:latin typeface="+mn-lt"/>
              <a:ea typeface="+mn-ea"/>
              <a:cs typeface="+mn-cs"/>
            </a:endParaRPr>
          </a:p>
          <a:p>
            <a:pPr eaLnBrk="1" hangingPunct="1">
              <a:spcBef>
                <a:spcPct val="0"/>
              </a:spcBef>
            </a:pPr>
            <a:endParaRPr lang="en-US" dirty="0" smtClean="0"/>
          </a:p>
        </p:txBody>
      </p:sp>
      <p:sp>
        <p:nvSpPr>
          <p:cNvPr id="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C98EF17-F69E-48FC-8F2E-4EB6B61358F0}" type="slidenum">
              <a:rPr lang="en-US" smtClean="0"/>
              <a:pPr fontAlgn="base">
                <a:spcBef>
                  <a:spcPct val="0"/>
                </a:spcBef>
                <a:spcAft>
                  <a:spcPct val="0"/>
                </a:spcAft>
                <a:defRPr/>
              </a:pPr>
              <a:t>10</a:t>
            </a:fld>
            <a:endParaRPr lang="en-US" smtClean="0"/>
          </a:p>
        </p:txBody>
      </p:sp>
    </p:spTree>
    <p:extLst>
      <p:ext uri="{BB962C8B-B14F-4D97-AF65-F5344CB8AC3E}">
        <p14:creationId xmlns:p14="http://schemas.microsoft.com/office/powerpoint/2010/main" val="3389794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The URPP allows you to earn 4% out of 100% of your final PSYC 1010 grade by participating in psychology research that is going on</a:t>
            </a:r>
            <a:r>
              <a:rPr lang="en-US" sz="1200" kern="1200" baseline="0" dirty="0" smtClean="0">
                <a:solidFill>
                  <a:schemeClr val="tx1"/>
                </a:solidFill>
                <a:effectLst/>
                <a:latin typeface="+mn-lt"/>
                <a:ea typeface="+mn-ea"/>
                <a:cs typeface="+mn-cs"/>
              </a:rPr>
              <a:t> here </a:t>
            </a:r>
            <a:r>
              <a:rPr lang="en-US" sz="1200" kern="1200" dirty="0" smtClean="0">
                <a:solidFill>
                  <a:schemeClr val="tx1"/>
                </a:solidFill>
                <a:effectLst/>
                <a:latin typeface="+mn-lt"/>
                <a:ea typeface="+mn-ea"/>
                <a:cs typeface="+mn-cs"/>
              </a:rPr>
              <a:t>at York University.  So throughout the term you’ll</a:t>
            </a:r>
            <a:r>
              <a:rPr lang="en-US" sz="1200" kern="1200" baseline="0" dirty="0" smtClean="0">
                <a:solidFill>
                  <a:schemeClr val="tx1"/>
                </a:solidFill>
                <a:effectLst/>
                <a:latin typeface="+mn-lt"/>
                <a:ea typeface="+mn-ea"/>
                <a:cs typeface="+mn-cs"/>
              </a:rPr>
              <a:t> be able to participate in interesting research! </a:t>
            </a:r>
            <a:r>
              <a:rPr lang="en-US" sz="1200" kern="1200" dirty="0" smtClean="0">
                <a:solidFill>
                  <a:schemeClr val="tx1"/>
                </a:solidFill>
                <a:effectLst/>
                <a:latin typeface="+mn-lt"/>
                <a:ea typeface="+mn-ea"/>
                <a:cs typeface="+mn-cs"/>
              </a:rPr>
              <a:t>This is a fun easy and interesting way to earn 4 % of your psych 1010 grade.</a:t>
            </a:r>
            <a:endParaRPr lang="en-US" dirty="0" smtClean="0"/>
          </a:p>
          <a:p>
            <a:pPr eaLnBrk="1" hangingPunct="1">
              <a:spcBef>
                <a:spcPct val="0"/>
              </a:spcBef>
            </a:pPr>
            <a:endParaRPr lang="en-US" dirty="0" smtClean="0"/>
          </a:p>
          <a:p>
            <a:pPr eaLnBrk="1" hangingPunct="1">
              <a:spcBef>
                <a:spcPct val="0"/>
              </a:spcBef>
            </a:pPr>
            <a:r>
              <a:rPr lang="en-US" dirty="0" smtClean="0"/>
              <a:t>If you participate in 6</a:t>
            </a:r>
            <a:r>
              <a:rPr lang="en-US" baseline="0" dirty="0" smtClean="0"/>
              <a:t> hours of research during the summer term </a:t>
            </a:r>
            <a:r>
              <a:rPr lang="en-US" dirty="0" smtClean="0"/>
              <a:t>You will earn 4% toward your final grade.</a:t>
            </a:r>
          </a:p>
          <a:p>
            <a:pPr eaLnBrk="1" hangingPunct="1">
              <a:spcBef>
                <a:spcPct val="0"/>
              </a:spcBef>
            </a:pPr>
            <a:endParaRPr lang="en-US" dirty="0" smtClean="0"/>
          </a:p>
          <a:p>
            <a:pPr eaLnBrk="1" hangingPunct="1">
              <a:spcBef>
                <a:spcPct val="0"/>
              </a:spcBef>
            </a:pPr>
            <a:r>
              <a:rPr lang="en-US" dirty="0" smtClean="0"/>
              <a:t>This 4% is very valuable, and it</a:t>
            </a:r>
            <a:r>
              <a:rPr lang="en-US" baseline="0" dirty="0" smtClean="0"/>
              <a:t> is often enough to boost you up a letter grade! </a:t>
            </a:r>
            <a:endParaRPr lang="en-US" dirty="0" smtClean="0"/>
          </a:p>
          <a:p>
            <a:pPr eaLnBrk="1" hangingPunct="1">
              <a:spcBef>
                <a:spcPct val="0"/>
              </a:spcBef>
            </a:pPr>
            <a:endParaRPr lang="en-US" dirty="0" smtClean="0"/>
          </a:p>
          <a:p>
            <a:pPr eaLnBrk="1" hangingPunct="1">
              <a:spcBef>
                <a:spcPct val="0"/>
              </a:spcBef>
            </a:pPr>
            <a:r>
              <a:rPr lang="en-US" dirty="0" smtClean="0"/>
              <a:t>One thing that I’d like to stress</a:t>
            </a:r>
            <a:r>
              <a:rPr lang="en-US" baseline="0" dirty="0" smtClean="0"/>
              <a:t> is that we recommend that you start early.  There will be enough credits offered during the summer term to allow all students enrolled in PSYC 1010 to fulfill the quota,  but we recommend that you start earning credits early, and don’t leave things to the end of the term. </a:t>
            </a:r>
          </a:p>
          <a:p>
            <a:pPr eaLnBrk="1" hangingPunct="1">
              <a:spcBef>
                <a:spcPct val="0"/>
              </a:spcBef>
            </a:pPr>
            <a:endParaRPr lang="en-US" baseline="0" dirty="0" smtClean="0"/>
          </a:p>
          <a:p>
            <a:pPr eaLnBrk="1" hangingPunct="1">
              <a:spcBef>
                <a:spcPct val="0"/>
              </a:spcBef>
            </a:pPr>
            <a:r>
              <a:rPr lang="en-US" dirty="0" smtClean="0"/>
              <a:t/>
            </a:r>
            <a:br>
              <a:rPr lang="en-US" dirty="0" smtClean="0"/>
            </a:br>
            <a:endParaRPr lang="en-US" dirty="0" smtClean="0"/>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B7DC1DB-C89E-4F5A-8705-0DB48B4242B0}" type="slidenum">
              <a:rPr lang="en-US" smtClean="0"/>
              <a:pPr fontAlgn="base">
                <a:spcBef>
                  <a:spcPct val="0"/>
                </a:spcBef>
                <a:spcAft>
                  <a:spcPct val="0"/>
                </a:spcAft>
                <a:defRPr/>
              </a:pPr>
              <a:t>2</a:t>
            </a:fld>
            <a:endParaRPr lang="en-US" smtClean="0"/>
          </a:p>
        </p:txBody>
      </p:sp>
    </p:spTree>
    <p:extLst>
      <p:ext uri="{BB962C8B-B14F-4D97-AF65-F5344CB8AC3E}">
        <p14:creationId xmlns:p14="http://schemas.microsoft.com/office/powerpoint/2010/main" val="884608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smtClean="0"/>
              <a:t>To get started, you need to create a URPP account.   Go to </a:t>
            </a:r>
            <a:r>
              <a:rPr lang="en-US" u="sng" dirty="0" smtClean="0"/>
              <a:t>http://yorku.sona-systems.com, this is listed on your handout,</a:t>
            </a:r>
            <a:r>
              <a:rPr lang="en-US" dirty="0" smtClean="0"/>
              <a:t> and follow the links to create a new account. </a:t>
            </a:r>
          </a:p>
          <a:p>
            <a:pPr eaLnBrk="1" hangingPunct="1">
              <a:spcBef>
                <a:spcPct val="0"/>
              </a:spcBef>
            </a:pPr>
            <a:endParaRPr lang="en-US" dirty="0" smtClean="0"/>
          </a:p>
          <a:p>
            <a:pPr eaLnBrk="1" hangingPunct="1">
              <a:spcBef>
                <a:spcPct val="0"/>
              </a:spcBef>
            </a:pPr>
            <a:r>
              <a:rPr lang="en-US" dirty="0" smtClean="0"/>
              <a:t>(can also google </a:t>
            </a:r>
            <a:r>
              <a:rPr lang="en-US" dirty="0" err="1" smtClean="0"/>
              <a:t>yorku</a:t>
            </a:r>
            <a:r>
              <a:rPr lang="en-US" dirty="0" smtClean="0"/>
              <a:t> </a:t>
            </a:r>
            <a:r>
              <a:rPr lang="en-US" dirty="0" err="1" smtClean="0"/>
              <a:t>urpp</a:t>
            </a:r>
            <a:r>
              <a:rPr lang="en-US" dirty="0" smtClean="0"/>
              <a:t> – will get either</a:t>
            </a:r>
            <a:r>
              <a:rPr lang="en-US" baseline="0" dirty="0" smtClean="0"/>
              <a:t> the department website, or this website)</a:t>
            </a:r>
            <a:r>
              <a:rPr lang="en-US" dirty="0" smtClean="0"/>
              <a:t/>
            </a:r>
            <a:br>
              <a:rPr lang="en-US" dirty="0" smtClean="0"/>
            </a:br>
            <a:r>
              <a:rPr lang="en-US" dirty="0" smtClean="0"/>
              <a:t/>
            </a:r>
            <a:br>
              <a:rPr lang="en-US" dirty="0" smtClean="0"/>
            </a:br>
            <a:endParaRPr lang="en-US" dirty="0" smtClean="0"/>
          </a:p>
          <a:p>
            <a:pPr eaLnBrk="1" hangingPunct="1">
              <a:spcBef>
                <a:spcPct val="0"/>
              </a:spcBef>
            </a:pPr>
            <a:r>
              <a:rPr lang="en-US" dirty="0" smtClean="0"/>
              <a:t>You click on ‘New participant?’ To request an account</a:t>
            </a:r>
          </a:p>
          <a:p>
            <a:pPr eaLnBrk="1" hangingPunct="1">
              <a:spcBef>
                <a:spcPct val="0"/>
              </a:spcBef>
            </a:pPr>
            <a:endParaRPr lang="en-US" dirty="0" smtClean="0"/>
          </a:p>
          <a:p>
            <a:pPr eaLnBrk="1" hangingPunct="1">
              <a:spcBef>
                <a:spcPct val="0"/>
              </a:spcBef>
            </a:pPr>
            <a:r>
              <a:rPr lang="en-US" dirty="0" smtClean="0"/>
              <a:t>Once you create your account, it may take up to three days to receive your login information by email.  It does not arrive immediately.  If 3 days have passed and you have not received your login information, email us and we can look into it.  Keep in mind that the login information may also be filtered to your spam box, so you should also check there.</a:t>
            </a:r>
          </a:p>
          <a:p>
            <a:pPr eaLnBrk="1" hangingPunct="1">
              <a:spcBef>
                <a:spcPct val="0"/>
              </a:spcBef>
            </a:pPr>
            <a:endParaRPr lang="en-US" dirty="0" smtClean="0"/>
          </a:p>
        </p:txBody>
      </p:sp>
      <p:sp>
        <p:nvSpPr>
          <p:cNvPr id="184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538DC64-C538-4474-B28F-5F8C73BD84AE}" type="slidenum">
              <a:rPr lang="en-US" smtClean="0"/>
              <a:pPr fontAlgn="base">
                <a:spcBef>
                  <a:spcPct val="0"/>
                </a:spcBef>
                <a:spcAft>
                  <a:spcPct val="0"/>
                </a:spcAft>
                <a:defRPr/>
              </a:pPr>
              <a:t>3</a:t>
            </a:fld>
            <a:endParaRPr lang="en-US" smtClean="0"/>
          </a:p>
        </p:txBody>
      </p:sp>
    </p:spTree>
    <p:extLst>
      <p:ext uri="{BB962C8B-B14F-4D97-AF65-F5344CB8AC3E}">
        <p14:creationId xmlns:p14="http://schemas.microsoft.com/office/powerpoint/2010/main" val="834390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eaLnBrk="1" hangingPunct="1"/>
            <a:r>
              <a:rPr lang="en-US" dirty="0" smtClean="0"/>
              <a:t>When asked to provide an email address we recommend that you use your </a:t>
            </a:r>
            <a:r>
              <a:rPr lang="en-US" i="1" dirty="0" err="1" smtClean="0"/>
              <a:t>yorku</a:t>
            </a:r>
            <a:r>
              <a:rPr lang="en-US" i="1" dirty="0" smtClean="0"/>
              <a:t> email </a:t>
            </a:r>
            <a:r>
              <a:rPr lang="en-US" dirty="0" smtClean="0"/>
              <a:t>address or else notifications sen</a:t>
            </a:r>
            <a:r>
              <a:rPr lang="en-US" baseline="0" dirty="0" smtClean="0"/>
              <a:t>t </a:t>
            </a:r>
            <a:r>
              <a:rPr lang="en-US" dirty="0" smtClean="0"/>
              <a:t>to you (including your password) are more likely to end up in a spam/junk folder. </a:t>
            </a:r>
            <a:r>
              <a:rPr lang="en-US" sz="1200" b="1" kern="1200" dirty="0" smtClean="0">
                <a:solidFill>
                  <a:schemeClr val="tx1"/>
                </a:solidFill>
                <a:effectLst/>
                <a:latin typeface="+mn-lt"/>
                <a:ea typeface="+mn-ea"/>
                <a:cs typeface="+mn-cs"/>
              </a:rPr>
              <a:t>Some other email accounts do not work well with the </a:t>
            </a:r>
            <a:r>
              <a:rPr lang="en-US" sz="1200" b="1" kern="1200" dirty="0" err="1" smtClean="0">
                <a:solidFill>
                  <a:schemeClr val="tx1"/>
                </a:solidFill>
                <a:effectLst/>
                <a:latin typeface="+mn-lt"/>
                <a:ea typeface="+mn-ea"/>
                <a:cs typeface="+mn-cs"/>
              </a:rPr>
              <a:t>sona</a:t>
            </a:r>
            <a:r>
              <a:rPr lang="en-US" sz="1200" b="1" kern="1200" dirty="0" smtClean="0">
                <a:solidFill>
                  <a:schemeClr val="tx1"/>
                </a:solidFill>
                <a:effectLst/>
                <a:latin typeface="+mn-lt"/>
                <a:ea typeface="+mn-ea"/>
                <a:cs typeface="+mn-cs"/>
              </a:rPr>
              <a:t> system. What is most important is that you use an email account that you check regularly, and if it is not a </a:t>
            </a:r>
            <a:r>
              <a:rPr lang="en-US" sz="1200" b="1" kern="1200" dirty="0" err="1" smtClean="0">
                <a:solidFill>
                  <a:schemeClr val="tx1"/>
                </a:solidFill>
                <a:effectLst/>
                <a:latin typeface="+mn-lt"/>
                <a:ea typeface="+mn-ea"/>
                <a:cs typeface="+mn-cs"/>
              </a:rPr>
              <a:t>yorku</a:t>
            </a:r>
            <a:r>
              <a:rPr lang="en-US" sz="1200" b="1" kern="1200" dirty="0" smtClean="0">
                <a:solidFill>
                  <a:schemeClr val="tx1"/>
                </a:solidFill>
                <a:effectLst/>
                <a:latin typeface="+mn-lt"/>
                <a:ea typeface="+mn-ea"/>
                <a:cs typeface="+mn-cs"/>
              </a:rPr>
              <a:t> account, be sure to check your spam folder.</a:t>
            </a:r>
          </a:p>
          <a:p>
            <a:pPr marL="228600" indent="-228600" eaLnBrk="1" hangingPunct="1"/>
            <a:endParaRPr lang="en-US" dirty="0" smtClean="0"/>
          </a:p>
          <a:p>
            <a:pPr marL="228600" indent="-228600" eaLnBrk="1" hangingPunct="1"/>
            <a:r>
              <a:rPr lang="en-US" dirty="0" smtClean="0"/>
              <a:t>It is critical</a:t>
            </a:r>
            <a:r>
              <a:rPr lang="en-US" baseline="0" dirty="0" smtClean="0"/>
              <a:t> that you e</a:t>
            </a:r>
            <a:r>
              <a:rPr lang="en-US" dirty="0" smtClean="0"/>
              <a:t>nter your student number and your course section correctly or else you may not get credit for your research</a:t>
            </a:r>
            <a:r>
              <a:rPr lang="en-US" baseline="0" dirty="0" smtClean="0"/>
              <a:t> </a:t>
            </a:r>
            <a:r>
              <a:rPr lang="en-US" dirty="0" smtClean="0"/>
              <a:t>participation. This is not monitored by anyone other than you, so double check that it is correct.</a:t>
            </a:r>
          </a:p>
          <a:p>
            <a:pPr marL="228600" indent="-228600" eaLnBrk="1" hangingPunct="1"/>
            <a:endParaRPr lang="en-US" dirty="0" smtClean="0"/>
          </a:p>
          <a:p>
            <a:pPr marL="228600" indent="-228600" eaLnBrk="1" hangingPunct="1"/>
            <a:r>
              <a:rPr lang="en-US" dirty="0" smtClean="0"/>
              <a:t>When you create your account you will be given a 6 digit numeric code.  This is you URPP ID code and it will be emailed to you. This is how the researchers will identify you.  Write</a:t>
            </a:r>
            <a:r>
              <a:rPr lang="en-US" baseline="0" dirty="0" smtClean="0"/>
              <a:t> this code down and bring it with you to every study that you participate in.  </a:t>
            </a:r>
            <a:r>
              <a:rPr lang="en-US" dirty="0" smtClean="0"/>
              <a:t/>
            </a:r>
            <a:br>
              <a:rPr lang="en-US" dirty="0" smtClean="0"/>
            </a:br>
            <a:r>
              <a:rPr lang="en-US" dirty="0" smtClean="0"/>
              <a:t/>
            </a:r>
            <a:br>
              <a:rPr lang="en-US" dirty="0" smtClean="0"/>
            </a:br>
            <a:endParaRPr lang="en-US" dirty="0" smtClean="0"/>
          </a:p>
        </p:txBody>
      </p:sp>
    </p:spTree>
    <p:extLst>
      <p:ext uri="{BB962C8B-B14F-4D97-AF65-F5344CB8AC3E}">
        <p14:creationId xmlns:p14="http://schemas.microsoft.com/office/powerpoint/2010/main" val="9675922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z="1000" dirty="0" smtClean="0"/>
              <a:t>After you create an</a:t>
            </a:r>
            <a:r>
              <a:rPr lang="en-US" sz="1000" baseline="0" dirty="0" smtClean="0"/>
              <a:t> account you will be able to complete the prescreen questionnaire. </a:t>
            </a:r>
          </a:p>
          <a:p>
            <a:pPr eaLnBrk="1" hangingPunct="1">
              <a:spcBef>
                <a:spcPct val="0"/>
              </a:spcBef>
            </a:pPr>
            <a:endParaRPr lang="en-US" sz="1000" baseline="0" dirty="0" smtClean="0"/>
          </a:p>
          <a:p>
            <a:pPr eaLnBrk="1" hangingPunct="1">
              <a:spcBef>
                <a:spcPct val="0"/>
              </a:spcBef>
            </a:pPr>
            <a:r>
              <a:rPr lang="en-US" sz="1000" baseline="0" dirty="0" smtClean="0"/>
              <a:t>It will ask you a series of questions about your personal characteristics.  All of your responses will be kept confidential. Importantly, although completing the prescreen is voluntary, if you do not complete the pre screen questionnaire, you will have access to fewer studies.</a:t>
            </a:r>
          </a:p>
          <a:p>
            <a:pPr eaLnBrk="1" hangingPunct="1">
              <a:spcBef>
                <a:spcPct val="0"/>
              </a:spcBef>
            </a:pPr>
            <a:endParaRPr lang="en-US" sz="1000" baseline="0" dirty="0" smtClean="0"/>
          </a:p>
          <a:p>
            <a:pPr eaLnBrk="1" hangingPunct="1">
              <a:spcBef>
                <a:spcPct val="0"/>
              </a:spcBef>
            </a:pPr>
            <a:r>
              <a:rPr lang="en-US" sz="1000" baseline="0" dirty="0" smtClean="0"/>
              <a:t>For example, the prescreen may ask you if you are bilingual, or if you have musical training.  So we recommend that you complete the pre screen questionnaire. </a:t>
            </a:r>
          </a:p>
          <a:p>
            <a:pPr eaLnBrk="1" hangingPunct="1">
              <a:spcBef>
                <a:spcPct val="0"/>
              </a:spcBef>
            </a:pPr>
            <a:endParaRPr lang="en-US" sz="1000" baseline="0" dirty="0" smtClean="0"/>
          </a:p>
          <a:p>
            <a:pPr eaLnBrk="1" hangingPunct="1">
              <a:spcBef>
                <a:spcPct val="0"/>
              </a:spcBef>
            </a:pPr>
            <a:r>
              <a:rPr lang="en-US" sz="1000" baseline="0" dirty="0" smtClean="0"/>
              <a:t>After you create and account and complete the pre screen you will see a list of studies that you can participate in.   You can browse these and pick the ones that you find interesting and fit with your schedule.  </a:t>
            </a:r>
          </a:p>
          <a:p>
            <a:pPr eaLnBrk="1" hangingPunct="1">
              <a:spcBef>
                <a:spcPct val="0"/>
              </a:spcBef>
            </a:pPr>
            <a:endParaRPr lang="en-US" sz="1000" baseline="0" dirty="0" smtClean="0"/>
          </a:p>
          <a:p>
            <a:pPr eaLnBrk="1" hangingPunct="1">
              <a:spcBef>
                <a:spcPct val="0"/>
              </a:spcBef>
            </a:pPr>
            <a:r>
              <a:rPr lang="en-US" sz="1000" baseline="0" dirty="0" smtClean="0"/>
              <a:t>You receive 1 credit for every hour of research you participate in.  So a study that takes an hour to complete will give you 1 credit, and a study that is a half an hour long will give you half of a credit. </a:t>
            </a:r>
          </a:p>
          <a:p>
            <a:pPr eaLnBrk="1" hangingPunct="1">
              <a:spcBef>
                <a:spcPct val="0"/>
              </a:spcBef>
            </a:pPr>
            <a:r>
              <a:rPr lang="en-US" sz="1000" baseline="0" dirty="0" smtClean="0"/>
              <a:t>You will need to complete 6 credits by Aug </a:t>
            </a:r>
            <a:r>
              <a:rPr lang="en-US" sz="1000" baseline="0" dirty="0" smtClean="0"/>
              <a:t>9</a:t>
            </a:r>
            <a:r>
              <a:rPr lang="en-US" sz="1000" baseline="30000" dirty="0" smtClean="0"/>
              <a:t>th</a:t>
            </a:r>
            <a:r>
              <a:rPr lang="en-US" sz="1000" baseline="0" dirty="0" smtClean="0"/>
              <a:t> </a:t>
            </a:r>
            <a:r>
              <a:rPr lang="en-US" sz="1000" baseline="0" dirty="0" smtClean="0"/>
              <a:t>to receive the full 4%.  </a:t>
            </a:r>
          </a:p>
          <a:p>
            <a:pPr eaLnBrk="1" hangingPunct="1">
              <a:spcBef>
                <a:spcPct val="0"/>
              </a:spcBef>
            </a:pPr>
            <a:endParaRPr lang="en-US" sz="1000" baseline="0" dirty="0" smtClean="0"/>
          </a:p>
          <a:p>
            <a:pPr eaLnBrk="1" hangingPunct="1">
              <a:spcBef>
                <a:spcPct val="0"/>
              </a:spcBef>
            </a:pPr>
            <a:r>
              <a:rPr lang="en-US" sz="1000" baseline="0" dirty="0" smtClean="0"/>
              <a:t>There will be online studies as well as in lab studies.  Most of the in lab studies take place in buildings like the behavioral sciences </a:t>
            </a:r>
            <a:r>
              <a:rPr lang="en-US" sz="1000" baseline="0" dirty="0" err="1" smtClean="0"/>
              <a:t>buidlings</a:t>
            </a:r>
            <a:r>
              <a:rPr lang="en-US" sz="1000" baseline="0" dirty="0" smtClean="0"/>
              <a:t> – but the location will also be displayed on the system where you sign up.  </a:t>
            </a:r>
          </a:p>
          <a:p>
            <a:pPr eaLnBrk="1" hangingPunct="1">
              <a:spcBef>
                <a:spcPct val="0"/>
              </a:spcBef>
            </a:pPr>
            <a:endParaRPr lang="en-US" sz="1000" baseline="0" dirty="0" smtClean="0"/>
          </a:p>
          <a:p>
            <a:pPr eaLnBrk="1" hangingPunct="1">
              <a:spcBef>
                <a:spcPct val="0"/>
              </a:spcBef>
            </a:pPr>
            <a:r>
              <a:rPr lang="en-US" sz="1000" baseline="0" dirty="0" smtClean="0"/>
              <a:t>We recommend that you participate in at least one in-lab study.  It offers you a different experience. You’ll get to see first hand how the research that you’re reading about is actually carried out.</a:t>
            </a:r>
          </a:p>
          <a:p>
            <a:pPr eaLnBrk="1" hangingPunct="1">
              <a:spcBef>
                <a:spcPct val="0"/>
              </a:spcBef>
            </a:pPr>
            <a:endParaRPr lang="en-US" sz="1000" baseline="0" dirty="0" smtClean="0"/>
          </a:p>
          <a:p>
            <a:pPr eaLnBrk="1" hangingPunct="1">
              <a:spcBef>
                <a:spcPct val="0"/>
              </a:spcBef>
            </a:pPr>
            <a:r>
              <a:rPr lang="en-US" sz="1000" baseline="0" dirty="0" smtClean="0"/>
              <a:t>There is a lot of really interesting research happening here at York.  Some labs use neuroimaging and I believe you might even get to keep a picture of your brain,  there are some labs that use driving simulators, </a:t>
            </a:r>
            <a:r>
              <a:rPr lang="en-US" sz="1000" baseline="0" dirty="0" smtClean="0"/>
              <a:t>eye trackers that monitor your eye gaze, or even video games.   </a:t>
            </a:r>
          </a:p>
          <a:p>
            <a:pPr eaLnBrk="1" hangingPunct="1">
              <a:spcBef>
                <a:spcPct val="0"/>
              </a:spcBef>
            </a:pPr>
            <a:endParaRPr lang="en-US" sz="1000" baseline="0" dirty="0" smtClean="0"/>
          </a:p>
          <a:p>
            <a:pPr eaLnBrk="1" hangingPunct="1">
              <a:spcBef>
                <a:spcPct val="0"/>
              </a:spcBef>
            </a:pPr>
            <a:r>
              <a:rPr lang="en-US" sz="1000" baseline="0" dirty="0" smtClean="0"/>
              <a:t>So again I’d like to stress that you really shouldn’t leave earning your credits until the last minute --- the interesting studies fill up fast, </a:t>
            </a:r>
            <a:r>
              <a:rPr lang="en-US" sz="1000" baseline="0" dirty="0" smtClean="0"/>
              <a:t>and </a:t>
            </a:r>
            <a:r>
              <a:rPr lang="en-US" sz="1000" baseline="0" dirty="0" smtClean="0"/>
              <a:t>if you leave it to the end of the term, there is no guarantee that you can get your full 4%. </a:t>
            </a:r>
          </a:p>
          <a:p>
            <a:pPr eaLnBrk="1" hangingPunct="1">
              <a:spcBef>
                <a:spcPct val="0"/>
              </a:spcBef>
            </a:pPr>
            <a:endParaRPr lang="en-US" sz="1000" baseline="0" dirty="0" smtClean="0"/>
          </a:p>
          <a:p>
            <a:pPr eaLnBrk="1" hangingPunct="1">
              <a:spcBef>
                <a:spcPct val="0"/>
              </a:spcBef>
            </a:pPr>
            <a:r>
              <a:rPr lang="en-US" sz="1000" baseline="0" dirty="0" smtClean="0"/>
              <a:t>But, you can earn partial credit – if you do begin late, do still participate – you can earn partial credit, you get .33%  per half credit. </a:t>
            </a:r>
          </a:p>
          <a:p>
            <a:pPr eaLnBrk="1" hangingPunct="1">
              <a:spcBef>
                <a:spcPct val="0"/>
              </a:spcBef>
            </a:pPr>
            <a:endParaRPr lang="en-US" sz="1000" baseline="0" dirty="0" smtClean="0"/>
          </a:p>
          <a:p>
            <a:pPr eaLnBrk="1" hangingPunct="1">
              <a:spcBef>
                <a:spcPct val="0"/>
              </a:spcBef>
            </a:pPr>
            <a:endParaRPr lang="en-US" sz="1000" baseline="0" dirty="0" smtClean="0"/>
          </a:p>
          <a:p>
            <a:pPr eaLnBrk="1" hangingPunct="1">
              <a:spcBef>
                <a:spcPct val="0"/>
              </a:spcBef>
            </a:pPr>
            <a:endParaRPr lang="en-US" sz="1000" dirty="0" smtClean="0"/>
          </a:p>
        </p:txBody>
      </p:sp>
      <p:sp>
        <p:nvSpPr>
          <p:cNvPr id="2048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210D4F8-FA86-4857-9B98-DCA8A258987F}" type="slidenum">
              <a:rPr lang="en-US" smtClean="0"/>
              <a:pPr fontAlgn="base">
                <a:spcBef>
                  <a:spcPct val="0"/>
                </a:spcBef>
                <a:spcAft>
                  <a:spcPct val="0"/>
                </a:spcAft>
                <a:defRPr/>
              </a:pPr>
              <a:t>5</a:t>
            </a:fld>
            <a:endParaRPr lang="en-US" smtClean="0"/>
          </a:p>
        </p:txBody>
      </p:sp>
    </p:spTree>
    <p:extLst>
      <p:ext uri="{BB962C8B-B14F-4D97-AF65-F5344CB8AC3E}">
        <p14:creationId xmlns:p14="http://schemas.microsoft.com/office/powerpoint/2010/main" val="529598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dirty="0" smtClean="0"/>
              <a:t>If you have already taken PSYC 1010 you have to earn 6 new credits for this course</a:t>
            </a:r>
          </a:p>
          <a:p>
            <a:pPr eaLnBrk="1" hangingPunct="1"/>
            <a:endParaRPr lang="en-US" dirty="0" smtClean="0"/>
          </a:p>
          <a:p>
            <a:pPr eaLnBrk="1" hangingPunct="1"/>
            <a:r>
              <a:rPr lang="en-US" dirty="0" smtClean="0"/>
              <a:t>please email us so that we can reset your account. Your old</a:t>
            </a:r>
            <a:r>
              <a:rPr lang="en-US" baseline="0" dirty="0" smtClean="0"/>
              <a:t> account would have been deactivated when the winter semester ended. </a:t>
            </a:r>
            <a:endParaRPr lang="en-US" dirty="0" smtClean="0"/>
          </a:p>
          <a:p>
            <a:pPr eaLnBrk="1" hangingPunct="1"/>
            <a:endParaRPr lang="en-US" dirty="0" smtClean="0"/>
          </a:p>
          <a:p>
            <a:pPr eaLnBrk="1" hangingPunct="1"/>
            <a:r>
              <a:rPr lang="en-US" sz="1200" kern="1200" dirty="0" smtClean="0">
                <a:solidFill>
                  <a:schemeClr val="tx1"/>
                </a:solidFill>
                <a:effectLst/>
                <a:latin typeface="+mn-lt"/>
                <a:ea typeface="+mn-ea"/>
                <a:cs typeface="+mn-cs"/>
              </a:rPr>
              <a:t>If you change sections during the summer term</a:t>
            </a:r>
            <a:r>
              <a:rPr lang="en-US" baseline="0" dirty="0" smtClean="0"/>
              <a:t>– or if you realize that you put the wrong section in your account profile, you can change this up until the URPP closes at the end of the term. </a:t>
            </a:r>
            <a:endParaRPr lang="en-US" dirty="0" smtClean="0"/>
          </a:p>
        </p:txBody>
      </p:sp>
    </p:spTree>
    <p:extLst>
      <p:ext uri="{BB962C8B-B14F-4D97-AF65-F5344CB8AC3E}">
        <p14:creationId xmlns:p14="http://schemas.microsoft.com/office/powerpoint/2010/main" val="37419050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smtClean="0"/>
              <a:t>Signing up for a study is like signing a contract.    You must show up on time for research</a:t>
            </a:r>
            <a:r>
              <a:rPr lang="en-US" baseline="0" dirty="0" smtClean="0"/>
              <a:t> appointments.  If you show up late, you may be rescheduled, but you may not, its up to the discretion of the researcher. </a:t>
            </a:r>
          </a:p>
          <a:p>
            <a:pPr eaLnBrk="1" hangingPunct="1">
              <a:spcBef>
                <a:spcPct val="0"/>
              </a:spcBef>
            </a:pPr>
            <a:endParaRPr lang="en-US" baseline="0" dirty="0" smtClean="0"/>
          </a:p>
          <a:p>
            <a:pPr eaLnBrk="1" hangingPunct="1">
              <a:spcBef>
                <a:spcPct val="0"/>
              </a:spcBef>
            </a:pPr>
            <a:r>
              <a:rPr lang="en-US" baseline="0" dirty="0" smtClean="0"/>
              <a:t>What's important, is that if you can’t make it to an appointment, you must cancel it.   You can cancel the appointment using the online system up to 24 hours before the appointment. </a:t>
            </a:r>
          </a:p>
          <a:p>
            <a:pPr eaLnBrk="1" hangingPunct="1">
              <a:spcBef>
                <a:spcPct val="0"/>
              </a:spcBef>
            </a:pPr>
            <a:endParaRPr lang="en-US" baseline="0" dirty="0" smtClean="0"/>
          </a:p>
          <a:p>
            <a:r>
              <a:rPr lang="en-US" baseline="0" dirty="0" smtClean="0"/>
              <a:t>If you have to cancel the appointment on the day of --  you have to contact the researcher directly.  Their email address will be in </a:t>
            </a:r>
            <a:r>
              <a:rPr lang="en-US" sz="1200" kern="1200" dirty="0" smtClean="0">
                <a:solidFill>
                  <a:schemeClr val="tx1"/>
                </a:solidFill>
                <a:effectLst/>
                <a:latin typeface="+mn-lt"/>
                <a:ea typeface="+mn-ea"/>
                <a:cs typeface="+mn-cs"/>
              </a:rPr>
              <a:t>the study confirmation email or on the system where you signed up for the study.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If you</a:t>
            </a:r>
            <a:r>
              <a:rPr lang="en-US" sz="1200" kern="1200" baseline="0" dirty="0" smtClean="0">
                <a:solidFill>
                  <a:schemeClr val="tx1"/>
                </a:solidFill>
                <a:effectLst/>
                <a:latin typeface="+mn-lt"/>
                <a:ea typeface="+mn-ea"/>
                <a:cs typeface="+mn-cs"/>
              </a:rPr>
              <a:t> miss the appointment without emailing the researcher in advance -- they will penalize you. So you ‘ll have to earn additional credits to make up for the ones you lost by not cancelling the appointment. </a:t>
            </a:r>
            <a:endParaRPr lang="en-US" sz="1200" kern="1200" dirty="0" smtClean="0">
              <a:solidFill>
                <a:schemeClr val="tx1"/>
              </a:solidFill>
              <a:effectLst/>
              <a:latin typeface="+mn-lt"/>
              <a:ea typeface="+mn-ea"/>
              <a:cs typeface="+mn-cs"/>
            </a:endParaRPr>
          </a:p>
          <a:p>
            <a:endParaRPr lang="en-CA" sz="1200" kern="1200" dirty="0" smtClean="0">
              <a:solidFill>
                <a:schemeClr val="tx1"/>
              </a:solidFill>
              <a:effectLst/>
              <a:latin typeface="+mn-lt"/>
              <a:ea typeface="+mn-ea"/>
              <a:cs typeface="+mn-cs"/>
            </a:endParaRPr>
          </a:p>
          <a:p>
            <a:pPr eaLnBrk="1" hangingPunct="1">
              <a:spcBef>
                <a:spcPct val="0"/>
              </a:spcBef>
            </a:pPr>
            <a:r>
              <a:rPr lang="en-US" dirty="0" smtClean="0"/>
              <a:t>Right to Withdraw: As part of ethical research procedures, a participant has the right to withdraw at any time during the course of a study without penalty. If you feel uncomfortable for whatever reason about continuing in a study once you've begun, let the researcher know.</a:t>
            </a:r>
          </a:p>
          <a:p>
            <a:pPr eaLnBrk="1" hangingPunct="1">
              <a:spcBef>
                <a:spcPct val="0"/>
              </a:spcBef>
            </a:pPr>
            <a:r>
              <a:rPr lang="en-US" dirty="0" smtClean="0"/>
              <a:t/>
            </a:r>
            <a:br>
              <a:rPr lang="en-US" dirty="0" smtClean="0"/>
            </a:br>
            <a:r>
              <a:rPr lang="en-US" dirty="0" smtClean="0"/>
              <a:t>Record Keeping: All records are kept online and mistakes can occur. Keep an eye on your account</a:t>
            </a:r>
            <a:r>
              <a:rPr lang="en-US" baseline="0" dirty="0" smtClean="0"/>
              <a:t> to make sure your credits are all there. Keep the confirmation emails that you receive after you participate.  Keep in mind it can take up to 72 hours for credits to appear on your account. If you do not see your credit after 72 hours, contact the researcher directly. </a:t>
            </a:r>
          </a:p>
          <a:p>
            <a:pPr eaLnBrk="1" hangingPunct="1">
              <a:spcBef>
                <a:spcPct val="0"/>
              </a:spcBef>
            </a:pPr>
            <a:endParaRPr lang="en-US" baseline="0" dirty="0" smtClean="0"/>
          </a:p>
          <a:p>
            <a:r>
              <a:rPr lang="en-US" baseline="0" dirty="0" smtClean="0"/>
              <a:t>Appeals week is from </a:t>
            </a:r>
            <a:r>
              <a:rPr lang="en-US" sz="1200" dirty="0" smtClean="0"/>
              <a:t>August </a:t>
            </a:r>
            <a:r>
              <a:rPr lang="en-US" sz="1200" dirty="0" smtClean="0"/>
              <a:t>3</a:t>
            </a:r>
            <a:r>
              <a:rPr lang="en-US" sz="1200" baseline="30000" dirty="0" smtClean="0"/>
              <a:t>rd</a:t>
            </a:r>
            <a:r>
              <a:rPr lang="en-US" sz="1200" dirty="0" smtClean="0"/>
              <a:t> </a:t>
            </a:r>
            <a:r>
              <a:rPr lang="en-US" sz="1200" dirty="0" smtClean="0"/>
              <a:t>– August </a:t>
            </a:r>
            <a:r>
              <a:rPr lang="en-US" sz="1200" dirty="0" smtClean="0"/>
              <a:t>9</a:t>
            </a:r>
            <a:r>
              <a:rPr lang="en-US" sz="1200" baseline="30000" dirty="0" smtClean="0"/>
              <a:t>th</a:t>
            </a:r>
            <a:r>
              <a:rPr lang="en-US" sz="1200" baseline="0" dirty="0" smtClean="0"/>
              <a:t>  </a:t>
            </a:r>
            <a:r>
              <a:rPr lang="en-US" sz="1200" baseline="0" dirty="0" smtClean="0"/>
              <a:t>Double check your credits during this time, and if you’re missing credits for a study– email the researcher in charge of the study.  If there are further problems, email the URPP office before </a:t>
            </a:r>
            <a:r>
              <a:rPr lang="en-US" sz="1200" baseline="0" dirty="0" smtClean="0"/>
              <a:t>August 9</a:t>
            </a:r>
            <a:r>
              <a:rPr lang="en-US" sz="1200" baseline="30000" dirty="0" smtClean="0"/>
              <a:t>th</a:t>
            </a:r>
            <a:r>
              <a:rPr lang="en-US" sz="1200" baseline="0" dirty="0" smtClean="0"/>
              <a:t>. </a:t>
            </a:r>
          </a:p>
          <a:p>
            <a:endParaRPr lang="en-US" sz="1200" kern="1200" baseline="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After appeals week ends on August </a:t>
            </a:r>
            <a:r>
              <a:rPr lang="en-US" sz="1200" kern="1200" dirty="0" smtClean="0">
                <a:solidFill>
                  <a:schemeClr val="tx1"/>
                </a:solidFill>
                <a:effectLst/>
                <a:latin typeface="+mn-lt"/>
                <a:ea typeface="+mn-ea"/>
                <a:cs typeface="+mn-cs"/>
              </a:rPr>
              <a:t>9</a:t>
            </a:r>
            <a:r>
              <a:rPr lang="en-US" sz="1200" kern="1200" baseline="30000" dirty="0" smtClean="0">
                <a:solidFill>
                  <a:schemeClr val="tx1"/>
                </a:solidFill>
                <a:effectLst/>
                <a:latin typeface="+mn-lt"/>
                <a:ea typeface="+mn-ea"/>
                <a:cs typeface="+mn-cs"/>
              </a:rPr>
              <a:t>th</a:t>
            </a:r>
            <a:r>
              <a:rPr lang="en-US" sz="1200" kern="1200" dirty="0" smtClean="0">
                <a:solidFill>
                  <a:schemeClr val="tx1"/>
                </a:solidFill>
                <a:effectLst/>
                <a:latin typeface="+mn-lt"/>
                <a:ea typeface="+mn-ea"/>
                <a:cs typeface="+mn-cs"/>
              </a:rPr>
              <a:t>, the marks are finalized with the instructors. </a:t>
            </a:r>
            <a:endParaRPr lang="en-CA" sz="1200" kern="1200" dirty="0" smtClean="0">
              <a:solidFill>
                <a:schemeClr val="tx1"/>
              </a:solidFill>
              <a:effectLst/>
              <a:latin typeface="+mn-lt"/>
              <a:ea typeface="+mn-ea"/>
              <a:cs typeface="+mn-cs"/>
            </a:endParaRPr>
          </a:p>
          <a:p>
            <a:pPr eaLnBrk="1" hangingPunct="1">
              <a:spcBef>
                <a:spcPct val="0"/>
              </a:spcBef>
            </a:pPr>
            <a:r>
              <a:rPr lang="en-US" dirty="0" smtClean="0"/>
              <a:t/>
            </a:r>
            <a:br>
              <a:rPr lang="en-US" dirty="0" smtClean="0"/>
            </a:br>
            <a:endParaRPr lang="en-US" dirty="0" smtClean="0"/>
          </a:p>
        </p:txBody>
      </p:sp>
      <p:sp>
        <p:nvSpPr>
          <p:cNvPr id="2253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386FF4D-5599-4B17-9468-ED49BA48C432}" type="slidenum">
              <a:rPr lang="en-US" smtClean="0"/>
              <a:pPr fontAlgn="base">
                <a:spcBef>
                  <a:spcPct val="0"/>
                </a:spcBef>
                <a:spcAft>
                  <a:spcPct val="0"/>
                </a:spcAft>
                <a:defRPr/>
              </a:pPr>
              <a:t>7</a:t>
            </a:fld>
            <a:endParaRPr lang="en-US" smtClean="0"/>
          </a:p>
        </p:txBody>
      </p:sp>
    </p:spTree>
    <p:extLst>
      <p:ext uri="{BB962C8B-B14F-4D97-AF65-F5344CB8AC3E}">
        <p14:creationId xmlns:p14="http://schemas.microsoft.com/office/powerpoint/2010/main" val="8383172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u="none" dirty="0" smtClean="0"/>
              <a:t>If you do not wish</a:t>
            </a:r>
            <a:r>
              <a:rPr lang="en-US" u="none" baseline="0" dirty="0" smtClean="0"/>
              <a:t> to participate in research you have the option of joining the paper stream. </a:t>
            </a:r>
          </a:p>
          <a:p>
            <a:pPr eaLnBrk="1" hangingPunct="1">
              <a:spcBef>
                <a:spcPct val="0"/>
              </a:spcBef>
            </a:pPr>
            <a:endParaRPr lang="en-US" u="none" baseline="0" dirty="0" smtClean="0"/>
          </a:p>
          <a:p>
            <a:pPr eaLnBrk="1" hangingPunct="1">
              <a:spcBef>
                <a:spcPct val="0"/>
              </a:spcBef>
            </a:pPr>
            <a:r>
              <a:rPr lang="en-US" u="none" baseline="0" dirty="0" smtClean="0"/>
              <a:t>So you can opt to write a 3 page paper summarizing a psychology research article that will be assigned to you.  This is a full length scholarly article. </a:t>
            </a:r>
            <a:endParaRPr lang="en-US" u="none" dirty="0" smtClean="0"/>
          </a:p>
          <a:p>
            <a:pPr eaLnBrk="1" hangingPunct="1">
              <a:spcBef>
                <a:spcPct val="0"/>
              </a:spcBef>
            </a:pPr>
            <a:endParaRPr lang="en-US" u="sng"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Your paper will be graded and acceptable papers will earn up to 4% toward their final grade. </a:t>
            </a:r>
          </a:p>
          <a:p>
            <a:pPr marL="0" marR="0" indent="0" algn="l" defTabSz="914400" rtl="0" eaLnBrk="1" fontAlgn="base" latinLnBrk="0" hangingPunct="1">
              <a:lnSpc>
                <a:spcPct val="100000"/>
              </a:lnSpc>
              <a:spcBef>
                <a:spcPct val="0"/>
              </a:spcBef>
              <a:spcAft>
                <a:spcPct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base" latinLnBrk="0" hangingPunct="1">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If</a:t>
            </a:r>
            <a:r>
              <a:rPr lang="en-US" sz="1200" kern="1200" baseline="0" dirty="0" smtClean="0">
                <a:solidFill>
                  <a:schemeClr val="tx1"/>
                </a:solidFill>
                <a:effectLst/>
                <a:latin typeface="+mn-lt"/>
                <a:ea typeface="+mn-ea"/>
                <a:cs typeface="+mn-cs"/>
              </a:rPr>
              <a:t> you want to opt in to the paper stream you must email the URPP office before </a:t>
            </a:r>
            <a:r>
              <a:rPr lang="en-US" sz="1200" kern="1200" baseline="0" dirty="0" smtClean="0">
                <a:solidFill>
                  <a:schemeClr val="tx1"/>
                </a:solidFill>
                <a:effectLst/>
                <a:latin typeface="+mn-lt"/>
                <a:ea typeface="+mn-ea"/>
                <a:cs typeface="+mn-cs"/>
              </a:rPr>
              <a:t>May 29</a:t>
            </a:r>
            <a:r>
              <a:rPr lang="en-US" sz="1200" kern="1200" baseline="30000" dirty="0" smtClean="0">
                <a:solidFill>
                  <a:schemeClr val="tx1"/>
                </a:solidFill>
                <a:effectLst/>
                <a:latin typeface="+mn-lt"/>
                <a:ea typeface="+mn-ea"/>
                <a:cs typeface="+mn-cs"/>
              </a:rPr>
              <a:t>th</a:t>
            </a:r>
            <a:r>
              <a:rPr lang="en-US" sz="1200" kern="1200" baseline="0" dirty="0" smtClean="0">
                <a:solidFill>
                  <a:schemeClr val="tx1"/>
                </a:solidFill>
                <a:effectLst/>
                <a:latin typeface="+mn-lt"/>
                <a:ea typeface="+mn-ea"/>
                <a:cs typeface="+mn-cs"/>
              </a:rPr>
              <a:t>.  </a:t>
            </a:r>
          </a:p>
          <a:p>
            <a:pPr marL="0" marR="0" indent="0" algn="l" defTabSz="914400" rtl="0" eaLnBrk="1" fontAlgn="base" latinLnBrk="0" hangingPunct="1">
              <a:lnSpc>
                <a:spcPct val="100000"/>
              </a:lnSpc>
              <a:spcBef>
                <a:spcPct val="0"/>
              </a:spcBef>
              <a:spcAft>
                <a:spcPct val="0"/>
              </a:spcAft>
              <a:buClrTx/>
              <a:buSzTx/>
              <a:buFontTx/>
              <a:buNone/>
              <a:tabLst/>
              <a:defRPr/>
            </a:pPr>
            <a:endParaRPr lang="en-US" sz="1200" u="sng" kern="1200" baseline="0" dirty="0" smtClean="0">
              <a:solidFill>
                <a:schemeClr val="tx1"/>
              </a:solidFill>
              <a:effectLst/>
              <a:latin typeface="+mn-lt"/>
              <a:ea typeface="+mn-ea"/>
              <a:cs typeface="+mn-cs"/>
            </a:endParaRPr>
          </a:p>
          <a:p>
            <a:pPr marL="0" marR="0" indent="0" algn="l" defTabSz="914400" rtl="0" eaLnBrk="1" fontAlgn="base" latinLnBrk="0" hangingPunct="1">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We do not accept late entries into the paper stream so it is important to consider now whether the paper stream is right for you.  Think about your schedule. If you think you may not be able to find time to participate in research, even online, consider the paper stream.</a:t>
            </a:r>
          </a:p>
          <a:p>
            <a:pPr eaLnBrk="1" hangingPunct="1">
              <a:spcBef>
                <a:spcPct val="0"/>
              </a:spcBef>
            </a:pPr>
            <a:endParaRPr lang="en-US" dirty="0" smtClean="0"/>
          </a:p>
          <a:p>
            <a:pPr eaLnBrk="1" hangingPunct="1">
              <a:spcBef>
                <a:spcPct val="0"/>
              </a:spcBef>
            </a:pPr>
            <a:r>
              <a:rPr lang="en-US" dirty="0" smtClean="0"/>
              <a:t/>
            </a:r>
            <a:br>
              <a:rPr lang="en-US" dirty="0" smtClean="0"/>
            </a:br>
            <a:endParaRPr lang="en-US" dirty="0" smtClean="0"/>
          </a:p>
        </p:txBody>
      </p:sp>
      <p:sp>
        <p:nvSpPr>
          <p:cNvPr id="2457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531BDBC-EE81-448B-A954-579B3A5707F6}" type="slidenum">
              <a:rPr lang="en-US" smtClean="0"/>
              <a:pPr fontAlgn="base">
                <a:spcBef>
                  <a:spcPct val="0"/>
                </a:spcBef>
                <a:spcAft>
                  <a:spcPct val="0"/>
                </a:spcAft>
                <a:defRPr/>
              </a:pPr>
              <a:t>8</a:t>
            </a:fld>
            <a:endParaRPr lang="en-US" smtClean="0"/>
          </a:p>
        </p:txBody>
      </p:sp>
    </p:spTree>
    <p:extLst>
      <p:ext uri="{BB962C8B-B14F-4D97-AF65-F5344CB8AC3E}">
        <p14:creationId xmlns:p14="http://schemas.microsoft.com/office/powerpoint/2010/main" val="37412539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smtClean="0"/>
              <a:t>So this is just a review of the important dates for the URPP.  They are all listed on the handout. </a:t>
            </a:r>
          </a:p>
        </p:txBody>
      </p:sp>
      <p:sp>
        <p:nvSpPr>
          <p:cNvPr id="266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2D606BD-32DC-43CE-9395-516FA2C8620D}" type="slidenum">
              <a:rPr lang="en-US" smtClean="0"/>
              <a:pPr fontAlgn="base">
                <a:spcBef>
                  <a:spcPct val="0"/>
                </a:spcBef>
                <a:spcAft>
                  <a:spcPct val="0"/>
                </a:spcAft>
                <a:defRPr/>
              </a:pPr>
              <a:t>9</a:t>
            </a:fld>
            <a:endParaRPr lang="en-US" smtClean="0"/>
          </a:p>
        </p:txBody>
      </p:sp>
    </p:spTree>
    <p:extLst>
      <p:ext uri="{BB962C8B-B14F-4D97-AF65-F5344CB8AC3E}">
        <p14:creationId xmlns:p14="http://schemas.microsoft.com/office/powerpoint/2010/main" val="5000151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5.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4" name="Rectangle 3"/>
          <p:cNvSpPr/>
          <p:nvPr/>
        </p:nvSpPr>
        <p:spPr bwMode="ltGray">
          <a:xfrm>
            <a:off x="0" y="0"/>
            <a:ext cx="9144000" cy="513556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9"/>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685800" y="3355848"/>
            <a:ext cx="8077200" cy="1673352"/>
          </a:xfrm>
        </p:spPr>
        <p:txBody>
          <a:bodyPr tIns="0" bIns="0" anchor="t"/>
          <a:lstStyle>
            <a:lvl1pPr algn="l">
              <a:defRPr sz="4700" b="1"/>
            </a:lvl1pPr>
          </a:lstStyle>
          <a:p>
            <a:r>
              <a:rPr lang="en-US" smtClean="0"/>
              <a:t>Click to edit Master title style</a:t>
            </a:r>
            <a:endParaRPr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Date Placeholder 3"/>
          <p:cNvSpPr>
            <a:spLocks noGrp="1"/>
          </p:cNvSpPr>
          <p:nvPr>
            <p:ph type="dt" sz="half" idx="10"/>
          </p:nvPr>
        </p:nvSpPr>
        <p:spPr/>
        <p:txBody>
          <a:bodyPr/>
          <a:lstStyle>
            <a:lvl1pPr>
              <a:defRPr/>
            </a:lvl1pPr>
          </a:lstStyle>
          <a:p>
            <a:pPr>
              <a:defRPr/>
            </a:pPr>
            <a:fld id="{876681A3-D926-4535-81BC-0425945D496D}" type="datetimeFigureOut">
              <a:rPr lang="en-US"/>
              <a:pPr>
                <a:defRPr/>
              </a:pPr>
              <a:t>5/12/2016</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7CECF8D6-961F-439C-9C1A-64DB4560B09B}" type="slidenum">
              <a:rPr lang="en-US"/>
              <a:pPr>
                <a:defRPr/>
              </a:pPr>
              <a:t>‹#›</a:t>
            </a:fld>
            <a:endParaRPr lang="en-US"/>
          </a:p>
        </p:txBody>
      </p:sp>
    </p:spTree>
    <p:extLst>
      <p:ext uri="{BB962C8B-B14F-4D97-AF65-F5344CB8AC3E}">
        <p14:creationId xmlns:p14="http://schemas.microsoft.com/office/powerpoint/2010/main" val="18922800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48E1AF0-1CD9-41F3-BF9E-3FFA50AD845F}" type="datetimeFigureOut">
              <a:rPr lang="en-US"/>
              <a:pPr>
                <a:defRPr/>
              </a:pPr>
              <a:t>5/12/2016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6F77F4A-A35E-408C-B825-F29FF08035D7}" type="slidenum">
              <a:rPr lang="en-US"/>
              <a:pPr>
                <a:defRPr/>
              </a:pPr>
              <a:t>‹#›</a:t>
            </a:fld>
            <a:endParaRPr lang="en-US"/>
          </a:p>
        </p:txBody>
      </p:sp>
    </p:spTree>
    <p:extLst>
      <p:ext uri="{BB962C8B-B14F-4D97-AF65-F5344CB8AC3E}">
        <p14:creationId xmlns:p14="http://schemas.microsoft.com/office/powerpoint/2010/main" val="2161389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invGray">
          <a:xfrm>
            <a:off x="6599238" y="0"/>
            <a:ext cx="46037"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bwMode="ltGray">
          <a:xfrm>
            <a:off x="6648450" y="0"/>
            <a:ext cx="2514600"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6781800" y="274640"/>
            <a:ext cx="19050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0480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3"/>
          <p:cNvSpPr>
            <a:spLocks noGrp="1"/>
          </p:cNvSpPr>
          <p:nvPr>
            <p:ph type="dt" sz="half" idx="10"/>
          </p:nvPr>
        </p:nvSpPr>
        <p:spPr/>
        <p:txBody>
          <a:bodyPr/>
          <a:lstStyle>
            <a:lvl1pPr>
              <a:defRPr/>
            </a:lvl1pPr>
          </a:lstStyle>
          <a:p>
            <a:pPr>
              <a:defRPr/>
            </a:pPr>
            <a:fld id="{814F8072-1517-4651-A43C-0C642F4AC686}" type="datetimeFigureOut">
              <a:rPr lang="en-US"/>
              <a:pPr>
                <a:defRPr/>
              </a:pPr>
              <a:t>5/12/2016</a:t>
            </a:fld>
            <a:endParaRPr lang="en-US"/>
          </a:p>
        </p:txBody>
      </p:sp>
      <p:sp>
        <p:nvSpPr>
          <p:cNvPr id="7" name="Footer Placeholder 4"/>
          <p:cNvSpPr>
            <a:spLocks noGrp="1"/>
          </p:cNvSpPr>
          <p:nvPr>
            <p:ph type="ftr" sz="quarter" idx="11"/>
          </p:nvPr>
        </p:nvSpPr>
        <p:spPr>
          <a:xfrm>
            <a:off x="2640013" y="6376988"/>
            <a:ext cx="3836987" cy="365125"/>
          </a:xfrm>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A88BB05F-B54A-437E-A419-462BD2C5E84E}" type="slidenum">
              <a:rPr lang="en-US"/>
              <a:pPr>
                <a:defRPr/>
              </a:pPr>
              <a:t>‹#›</a:t>
            </a:fld>
            <a:endParaRPr lang="en-US"/>
          </a:p>
        </p:txBody>
      </p:sp>
    </p:spTree>
    <p:extLst>
      <p:ext uri="{BB962C8B-B14F-4D97-AF65-F5344CB8AC3E}">
        <p14:creationId xmlns:p14="http://schemas.microsoft.com/office/powerpoint/2010/main" val="37357361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1565DA5-0CDE-45EB-903F-7B72CC8BD4A6}" type="datetimeFigureOut">
              <a:rPr lang="en-US"/>
              <a:pPr>
                <a:defRPr/>
              </a:pPr>
              <a:t>5/12/2016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4D80767-2B69-4C29-B241-CC13EA3E7135}" type="slidenum">
              <a:rPr lang="en-US"/>
              <a:pPr>
                <a:defRPr/>
              </a:pPr>
              <a:t>‹#›</a:t>
            </a:fld>
            <a:endParaRPr lang="en-US"/>
          </a:p>
        </p:txBody>
      </p:sp>
    </p:spTree>
    <p:extLst>
      <p:ext uri="{BB962C8B-B14F-4D97-AF65-F5344CB8AC3E}">
        <p14:creationId xmlns:p14="http://schemas.microsoft.com/office/powerpoint/2010/main" val="4249865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4" name="Rectangle 3"/>
          <p:cNvSpPr/>
          <p:nvPr/>
        </p:nvSpPr>
        <p:spPr bwMode="ltGray">
          <a:xfrm>
            <a:off x="0" y="0"/>
            <a:ext cx="9144000" cy="26019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11"/>
          <p:cNvSpPr/>
          <p:nvPr/>
        </p:nvSpPr>
        <p:spPr bwMode="invGray">
          <a:xfrm>
            <a:off x="0" y="2601913"/>
            <a:ext cx="9144000" cy="46037"/>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749808" y="118872"/>
            <a:ext cx="8013192" cy="1636776"/>
          </a:xfrm>
        </p:spPr>
        <p:txBody>
          <a:bodyPr tIns="0" rIns="91440" bIns="0" anchor="b"/>
          <a:lstStyle>
            <a:lvl1pPr algn="l">
              <a:defRPr sz="4700" b="1"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740664" y="1828800"/>
            <a:ext cx="8022336" cy="685800"/>
          </a:xfrm>
        </p:spPr>
        <p:txBody>
          <a:bodyPr lIns="146304" tIns="0" rIns="45720" bIns="0"/>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pPr>
              <a:defRPr/>
            </a:pPr>
            <a:fld id="{2C63368F-3037-4C06-85EF-190058C7783F}" type="datetimeFigureOut">
              <a:rPr lang="en-US"/>
              <a:pPr>
                <a:defRPr/>
              </a:pPr>
              <a:t>5/12/2016</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B1A1AE4A-12DC-42A1-9B7A-3EC711164A0D}" type="slidenum">
              <a:rPr lang="en-US"/>
              <a:pPr>
                <a:defRPr/>
              </a:pPr>
              <a:t>‹#›</a:t>
            </a:fld>
            <a:endParaRPr lang="en-US"/>
          </a:p>
        </p:txBody>
      </p:sp>
    </p:spTree>
    <p:extLst>
      <p:ext uri="{BB962C8B-B14F-4D97-AF65-F5344CB8AC3E}">
        <p14:creationId xmlns:p14="http://schemas.microsoft.com/office/powerpoint/2010/main" val="44151197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D99607A-FFF9-40A7-9F64-A96075EEECB7}" type="datetimeFigureOut">
              <a:rPr lang="en-US"/>
              <a:pPr>
                <a:defRPr/>
              </a:pPr>
              <a:t>5/12/2016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39B3D0A-1B73-4195-A925-EC416702279A}" type="slidenum">
              <a:rPr lang="en-US"/>
              <a:pPr>
                <a:defRPr/>
              </a:pPr>
              <a:t>‹#›</a:t>
            </a:fld>
            <a:endParaRPr lang="en-US"/>
          </a:p>
        </p:txBody>
      </p:sp>
    </p:spTree>
    <p:extLst>
      <p:ext uri="{BB962C8B-B14F-4D97-AF65-F5344CB8AC3E}">
        <p14:creationId xmlns:p14="http://schemas.microsoft.com/office/powerpoint/2010/main" val="2890738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FFA80FE0-D8C9-4C65-BEF0-E2EF40F2B0FC}" type="datetimeFigureOut">
              <a:rPr lang="en-US"/>
              <a:pPr>
                <a:defRPr/>
              </a:pPr>
              <a:t>5/12/2016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2BF84FD-E483-4350-BF14-27282DE47F1C}" type="slidenum">
              <a:rPr lang="en-US"/>
              <a:pPr>
                <a:defRPr/>
              </a:pPr>
              <a:t>‹#›</a:t>
            </a:fld>
            <a:endParaRPr lang="en-US"/>
          </a:p>
        </p:txBody>
      </p:sp>
    </p:spTree>
    <p:extLst>
      <p:ext uri="{BB962C8B-B14F-4D97-AF65-F5344CB8AC3E}">
        <p14:creationId xmlns:p14="http://schemas.microsoft.com/office/powerpoint/2010/main" val="3177453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0DD6817-6239-4E71-AC93-6AA334507655}" type="datetimeFigureOut">
              <a:rPr lang="en-US"/>
              <a:pPr>
                <a:defRPr/>
              </a:pPr>
              <a:t>5/12/2016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4187F1B-360F-46FA-8015-4F0EEBA0A181}" type="slidenum">
              <a:rPr lang="en-US"/>
              <a:pPr>
                <a:defRPr/>
              </a:pPr>
              <a:t>‹#›</a:t>
            </a:fld>
            <a:endParaRPr lang="en-US"/>
          </a:p>
        </p:txBody>
      </p:sp>
    </p:spTree>
    <p:extLst>
      <p:ext uri="{BB962C8B-B14F-4D97-AF65-F5344CB8AC3E}">
        <p14:creationId xmlns:p14="http://schemas.microsoft.com/office/powerpoint/2010/main" val="4148765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777FCAC2-8B01-4880-AB4F-A10E7B1F4CF6}" type="datetimeFigureOut">
              <a:rPr lang="en-US"/>
              <a:pPr>
                <a:defRPr/>
              </a:pPr>
              <a:t>5/12/2016</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2C30B419-AEFA-4A7A-A485-8E8C50C9A8DC}" type="slidenum">
              <a:rPr lang="en-US"/>
              <a:pPr>
                <a:defRPr/>
              </a:pPr>
              <a:t>‹#›</a:t>
            </a:fld>
            <a:endParaRPr lang="en-US"/>
          </a:p>
        </p:txBody>
      </p:sp>
    </p:spTree>
    <p:extLst>
      <p:ext uri="{BB962C8B-B14F-4D97-AF65-F5344CB8AC3E}">
        <p14:creationId xmlns:p14="http://schemas.microsoft.com/office/powerpoint/2010/main" val="2251247742"/>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11"/>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8"/>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67838" y="152400"/>
            <a:ext cx="2523744" cy="978408"/>
          </a:xfrm>
        </p:spPr>
        <p:txBody>
          <a:bodyPr lIns="73152" bIns="0" anchor="b">
            <a:sp3d prstMaterial="matte"/>
          </a:bodyPr>
          <a:lstStyle>
            <a:lvl1pPr algn="l">
              <a:defRPr sz="2000" b="0"/>
            </a:lvl1pPr>
          </a:lstStyle>
          <a:p>
            <a:r>
              <a:rPr lang="en-US" smtClean="0"/>
              <a:t>Click to edit Master title style</a:t>
            </a:r>
            <a:endParaRPr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lvl1pPr>
              <a:defRPr/>
            </a:lvl1pPr>
          </a:lstStyle>
          <a:p>
            <a:pPr>
              <a:defRPr/>
            </a:pPr>
            <a:fld id="{88EB8FC8-1691-4380-B909-9D9903BDE668}" type="datetimeFigureOut">
              <a:rPr lang="en-US"/>
              <a:pPr>
                <a:defRPr/>
              </a:pPr>
              <a:t>5/12/2016</a:t>
            </a:fld>
            <a:endParaRPr lang="en-US"/>
          </a:p>
        </p:txBody>
      </p:sp>
      <p:sp>
        <p:nvSpPr>
          <p:cNvPr id="8"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pPr>
              <a:defRPr/>
            </a:pPr>
            <a:fld id="{CB05F0F7-3B20-4D9A-9982-D2040B056406}" type="slidenum">
              <a:rPr lang="en-US"/>
              <a:pPr>
                <a:defRPr/>
              </a:pPr>
              <a:t>‹#›</a:t>
            </a:fld>
            <a:endParaRPr lang="en-US"/>
          </a:p>
        </p:txBody>
      </p:sp>
    </p:spTree>
    <p:extLst>
      <p:ext uri="{BB962C8B-B14F-4D97-AF65-F5344CB8AC3E}">
        <p14:creationId xmlns:p14="http://schemas.microsoft.com/office/powerpoint/2010/main" val="2545670845"/>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5" name="Rectangle 10"/>
          <p:cNvSpPr/>
          <p:nvPr/>
        </p:nvSpPr>
        <p:spPr>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8"/>
          <p:cNvSpPr/>
          <p:nvPr/>
        </p:nvSpPr>
        <p:spPr bwMode="invGray">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lstStyle>
          <a:p>
            <a:r>
              <a:rPr lang="en-US" smtClean="0"/>
              <a:t>Click to edit Master title style</a:t>
            </a:r>
            <a:endParaRPr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a:xfrm>
            <a:off x="165100" y="1169988"/>
            <a:ext cx="2522538" cy="201612"/>
          </a:xfrm>
        </p:spPr>
        <p:txBody>
          <a:bodyPr/>
          <a:lstStyle>
            <a:lvl1pPr>
              <a:defRPr/>
            </a:lvl1pPr>
          </a:lstStyle>
          <a:p>
            <a:pPr>
              <a:defRPr/>
            </a:pPr>
            <a:fld id="{0CB40B2B-3C13-4279-BF64-9474CDEA1667}" type="datetimeFigureOut">
              <a:rPr lang="en-US"/>
              <a:pPr>
                <a:defRPr/>
              </a:pPr>
              <a:t>5/12/2016</a:t>
            </a:fld>
            <a:endParaRPr lang="en-US"/>
          </a:p>
        </p:txBody>
      </p:sp>
      <p:sp>
        <p:nvSpPr>
          <p:cNvPr id="8" name="Footer Placeholder 5"/>
          <p:cNvSpPr>
            <a:spLocks noGrp="1"/>
          </p:cNvSpPr>
          <p:nvPr>
            <p:ph type="ftr" sz="quarter" idx="11"/>
          </p:nvPr>
        </p:nvSpPr>
        <p:spPr>
          <a:xfrm>
            <a:off x="3035300" y="1169988"/>
            <a:ext cx="5194300" cy="201612"/>
          </a:xfrm>
        </p:spPr>
        <p:txBody>
          <a:bodyPr/>
          <a:lstStyle>
            <a:lvl1pPr>
              <a:defRPr>
                <a:solidFill>
                  <a:schemeClr val="bg1">
                    <a:shade val="50000"/>
                  </a:schemeClr>
                </a:solidFill>
              </a:defRPr>
            </a:lvl1pPr>
          </a:lstStyle>
          <a:p>
            <a:pPr>
              <a:defRPr/>
            </a:pPr>
            <a:endParaRPr lang="en-US"/>
          </a:p>
        </p:txBody>
      </p:sp>
      <p:sp>
        <p:nvSpPr>
          <p:cNvPr id="9" name="Slide Number Placeholder 6"/>
          <p:cNvSpPr>
            <a:spLocks noGrp="1"/>
          </p:cNvSpPr>
          <p:nvPr>
            <p:ph type="sldNum" sz="quarter" idx="12"/>
          </p:nvPr>
        </p:nvSpPr>
        <p:spPr>
          <a:xfrm>
            <a:off x="8339138" y="1169988"/>
            <a:ext cx="733425" cy="201612"/>
          </a:xfrm>
        </p:spPr>
        <p:txBody>
          <a:bodyPr/>
          <a:lstStyle>
            <a:lvl1pPr>
              <a:defRPr/>
            </a:lvl1pPr>
          </a:lstStyle>
          <a:p>
            <a:pPr>
              <a:defRPr/>
            </a:pPr>
            <a:fld id="{85346409-3D8D-4C44-8DCE-657163DD38B2}" type="slidenum">
              <a:rPr lang="en-US"/>
              <a:pPr>
                <a:defRPr/>
              </a:pPr>
              <a:t>‹#›</a:t>
            </a:fld>
            <a:endParaRPr lang="en-US"/>
          </a:p>
        </p:txBody>
      </p:sp>
    </p:spTree>
    <p:extLst>
      <p:ext uri="{BB962C8B-B14F-4D97-AF65-F5344CB8AC3E}">
        <p14:creationId xmlns:p14="http://schemas.microsoft.com/office/powerpoint/2010/main" val="154693038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bwMode="ltGray">
          <a:xfrm>
            <a:off x="0" y="0"/>
            <a:ext cx="9144000" cy="14335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457200" y="152400"/>
            <a:ext cx="8229600" cy="1250950"/>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lang="en-US" smtClean="0"/>
              <a:t>Click to edit Master title style</a:t>
            </a:r>
            <a:endParaRPr lang="en-US"/>
          </a:p>
        </p:txBody>
      </p:sp>
      <p:sp>
        <p:nvSpPr>
          <p:cNvPr id="1029" name="Text Placeholder 2"/>
          <p:cNvSpPr>
            <a:spLocks noGrp="1"/>
          </p:cNvSpPr>
          <p:nvPr>
            <p:ph type="body" idx="1"/>
          </p:nvPr>
        </p:nvSpPr>
        <p:spPr bwMode="auto">
          <a:xfrm>
            <a:off x="457200" y="1774825"/>
            <a:ext cx="8229600" cy="462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fontAlgn="auto" latinLnBrk="0" hangingPunct="1">
              <a:spcBef>
                <a:spcPts val="0"/>
              </a:spcBef>
              <a:spcAft>
                <a:spcPts val="0"/>
              </a:spcAft>
              <a:defRPr kumimoji="0" sz="1200">
                <a:solidFill>
                  <a:schemeClr val="tx1">
                    <a:tint val="95000"/>
                  </a:schemeClr>
                </a:solidFill>
                <a:latin typeface="+mn-lt"/>
              </a:defRPr>
            </a:lvl1pPr>
          </a:lstStyle>
          <a:p>
            <a:pPr>
              <a:defRPr/>
            </a:pPr>
            <a:fld id="{103B3672-3DD3-4BDC-AD4C-2BD03F63E81D}" type="datetimeFigureOut">
              <a:rPr lang="en-US"/>
              <a:pPr>
                <a:defRPr/>
              </a:pPr>
              <a:t>5/12/2016</a:t>
            </a:fld>
            <a:endParaRPr lang="en-US"/>
          </a:p>
        </p:txBody>
      </p:sp>
      <p:sp>
        <p:nvSpPr>
          <p:cNvPr id="5" name="Footer Placeholder 4"/>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eaLnBrk="1" fontAlgn="auto" latinLnBrk="0" hangingPunct="1">
              <a:spcBef>
                <a:spcPts val="0"/>
              </a:spcBef>
              <a:spcAft>
                <a:spcPts val="0"/>
              </a:spcAft>
              <a:defRPr kumimoji="0" sz="1200">
                <a:solidFill>
                  <a:schemeClr val="tx1">
                    <a:tint val="9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204200" y="6477000"/>
            <a:ext cx="733425" cy="274638"/>
          </a:xfrm>
          <a:prstGeom prst="rect">
            <a:avLst/>
          </a:prstGeom>
        </p:spPr>
        <p:txBody>
          <a:bodyPr vert="horz" bIns="0" rtlCol="0" anchor="b"/>
          <a:lstStyle>
            <a:lvl1pPr algn="r" eaLnBrk="1" fontAlgn="auto" latinLnBrk="0" hangingPunct="1">
              <a:spcBef>
                <a:spcPts val="0"/>
              </a:spcBef>
              <a:spcAft>
                <a:spcPts val="0"/>
              </a:spcAft>
              <a:defRPr kumimoji="0" sz="1200">
                <a:solidFill>
                  <a:schemeClr val="tx1">
                    <a:tint val="95000"/>
                  </a:schemeClr>
                </a:solidFill>
                <a:latin typeface="+mn-lt"/>
              </a:defRPr>
            </a:lvl1pPr>
          </a:lstStyle>
          <a:p>
            <a:pPr>
              <a:defRPr/>
            </a:pPr>
            <a:fld id="{0587052F-81C6-400A-94EC-4F0F4B6A2C8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4500" b="1" kern="1200">
          <a:solidFill>
            <a:srgbClr val="D80000"/>
          </a:solidFill>
          <a:latin typeface="+mj-lt"/>
          <a:ea typeface="+mj-ea"/>
          <a:cs typeface="+mj-cs"/>
        </a:defRPr>
      </a:lvl1pPr>
      <a:lvl2pPr algn="l" rtl="0" eaLnBrk="0" fontAlgn="base" hangingPunct="0">
        <a:spcBef>
          <a:spcPct val="0"/>
        </a:spcBef>
        <a:spcAft>
          <a:spcPct val="0"/>
        </a:spcAft>
        <a:defRPr sz="4500" b="1">
          <a:solidFill>
            <a:srgbClr val="D80000"/>
          </a:solidFill>
          <a:latin typeface="Corbel" pitchFamily="34" charset="0"/>
        </a:defRPr>
      </a:lvl2pPr>
      <a:lvl3pPr algn="l" rtl="0" eaLnBrk="0" fontAlgn="base" hangingPunct="0">
        <a:spcBef>
          <a:spcPct val="0"/>
        </a:spcBef>
        <a:spcAft>
          <a:spcPct val="0"/>
        </a:spcAft>
        <a:defRPr sz="4500" b="1">
          <a:solidFill>
            <a:srgbClr val="D80000"/>
          </a:solidFill>
          <a:latin typeface="Corbel" pitchFamily="34" charset="0"/>
        </a:defRPr>
      </a:lvl3pPr>
      <a:lvl4pPr algn="l" rtl="0" eaLnBrk="0" fontAlgn="base" hangingPunct="0">
        <a:spcBef>
          <a:spcPct val="0"/>
        </a:spcBef>
        <a:spcAft>
          <a:spcPct val="0"/>
        </a:spcAft>
        <a:defRPr sz="4500" b="1">
          <a:solidFill>
            <a:srgbClr val="D80000"/>
          </a:solidFill>
          <a:latin typeface="Corbel" pitchFamily="34" charset="0"/>
        </a:defRPr>
      </a:lvl4pPr>
      <a:lvl5pPr algn="l" rtl="0" eaLnBrk="0" fontAlgn="base" hangingPunct="0">
        <a:spcBef>
          <a:spcPct val="0"/>
        </a:spcBef>
        <a:spcAft>
          <a:spcPct val="0"/>
        </a:spcAft>
        <a:defRPr sz="4500" b="1">
          <a:solidFill>
            <a:srgbClr val="D80000"/>
          </a:solidFill>
          <a:latin typeface="Corbel" pitchFamily="34" charset="0"/>
        </a:defRPr>
      </a:lvl5pPr>
      <a:lvl6pPr marL="457200" algn="l" rtl="0" fontAlgn="base">
        <a:spcBef>
          <a:spcPct val="0"/>
        </a:spcBef>
        <a:spcAft>
          <a:spcPct val="0"/>
        </a:spcAft>
        <a:defRPr sz="4500" b="1">
          <a:solidFill>
            <a:srgbClr val="D80000"/>
          </a:solidFill>
          <a:latin typeface="Corbel" pitchFamily="34" charset="0"/>
        </a:defRPr>
      </a:lvl6pPr>
      <a:lvl7pPr marL="914400" algn="l" rtl="0" fontAlgn="base">
        <a:spcBef>
          <a:spcPct val="0"/>
        </a:spcBef>
        <a:spcAft>
          <a:spcPct val="0"/>
        </a:spcAft>
        <a:defRPr sz="4500" b="1">
          <a:solidFill>
            <a:srgbClr val="D80000"/>
          </a:solidFill>
          <a:latin typeface="Corbel" pitchFamily="34" charset="0"/>
        </a:defRPr>
      </a:lvl7pPr>
      <a:lvl8pPr marL="1371600" algn="l" rtl="0" fontAlgn="base">
        <a:spcBef>
          <a:spcPct val="0"/>
        </a:spcBef>
        <a:spcAft>
          <a:spcPct val="0"/>
        </a:spcAft>
        <a:defRPr sz="4500" b="1">
          <a:solidFill>
            <a:srgbClr val="D80000"/>
          </a:solidFill>
          <a:latin typeface="Corbel" pitchFamily="34" charset="0"/>
        </a:defRPr>
      </a:lvl8pPr>
      <a:lvl9pPr marL="1828800" algn="l" rtl="0" fontAlgn="base">
        <a:spcBef>
          <a:spcPct val="0"/>
        </a:spcBef>
        <a:spcAft>
          <a:spcPct val="0"/>
        </a:spcAft>
        <a:defRPr sz="4500" b="1">
          <a:solidFill>
            <a:srgbClr val="D80000"/>
          </a:solidFill>
          <a:latin typeface="Corbel" pitchFamily="34" charset="0"/>
        </a:defRPr>
      </a:lvl9pPr>
    </p:titleStyle>
    <p:body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AC956E"/>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808DA9"/>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424E5B"/>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psyc.info.yorku.ca/undergraduate-research-participant-poo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www.youtube.com/watch?v=_1OnT2ZU6QQ" TargetMode="External"/><Relationship Id="rId4" Type="http://schemas.openxmlformats.org/officeDocument/2006/relationships/hyperlink" Target="https://www.youtube.com/watch?v=ZfanmoLvsSQ&amp;feature=youtu.be"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yorku.sona-systems.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ext Box 5"/>
          <p:cNvSpPr txBox="1">
            <a:spLocks noChangeArrowheads="1"/>
          </p:cNvSpPr>
          <p:nvPr/>
        </p:nvSpPr>
        <p:spPr bwMode="auto">
          <a:xfrm>
            <a:off x="236538" y="549275"/>
            <a:ext cx="8602662"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5400" dirty="0">
                <a:solidFill>
                  <a:srgbClr val="C00000"/>
                </a:solidFill>
                <a:latin typeface="+mj-lt"/>
              </a:rPr>
              <a:t>Undergraduate Research </a:t>
            </a:r>
          </a:p>
          <a:p>
            <a:pPr eaLnBrk="1" hangingPunct="1"/>
            <a:r>
              <a:rPr lang="en-US" sz="5400" dirty="0">
                <a:solidFill>
                  <a:srgbClr val="C00000"/>
                </a:solidFill>
                <a:latin typeface="+mj-lt"/>
              </a:rPr>
              <a:t>Participant Pool (URPP)</a:t>
            </a:r>
          </a:p>
          <a:p>
            <a:pPr eaLnBrk="1" hangingPunct="1"/>
            <a:endParaRPr lang="en-US" sz="5400" dirty="0">
              <a:solidFill>
                <a:srgbClr val="C00000"/>
              </a:solidFill>
              <a:latin typeface="+mj-lt"/>
            </a:endParaRPr>
          </a:p>
          <a:p>
            <a:pPr eaLnBrk="1" hangingPunct="1"/>
            <a:r>
              <a:rPr lang="en-US" sz="5400" dirty="0" smtClean="0">
                <a:solidFill>
                  <a:srgbClr val="C00000"/>
                </a:solidFill>
                <a:latin typeface="+mj-lt"/>
              </a:rPr>
              <a:t>Summer </a:t>
            </a:r>
            <a:r>
              <a:rPr lang="en-US" sz="5400" dirty="0" smtClean="0">
                <a:solidFill>
                  <a:srgbClr val="C00000"/>
                </a:solidFill>
                <a:latin typeface="+mj-lt"/>
              </a:rPr>
              <a:t>2016</a:t>
            </a:r>
            <a:endParaRPr lang="en-US" sz="5400" dirty="0">
              <a:solidFill>
                <a:srgbClr val="C00000"/>
              </a:solidFill>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eaLnBrk="1" fontAlgn="auto" hangingPunct="1">
              <a:spcAft>
                <a:spcPts val="0"/>
              </a:spcAft>
              <a:defRPr/>
            </a:pPr>
            <a:r>
              <a:rPr lang="en-US" sz="4000" dirty="0" smtClean="0">
                <a:solidFill>
                  <a:srgbClr val="C00000"/>
                </a:solidFill>
              </a:rPr>
              <a:t>Where do I go for more information?</a:t>
            </a:r>
            <a:endParaRPr lang="en-US" sz="4000" dirty="0">
              <a:solidFill>
                <a:srgbClr val="C00000"/>
              </a:solidFill>
            </a:endParaRPr>
          </a:p>
        </p:txBody>
      </p:sp>
      <p:sp>
        <p:nvSpPr>
          <p:cNvPr id="3" name="Content Placeholder 2"/>
          <p:cNvSpPr>
            <a:spLocks noGrp="1"/>
          </p:cNvSpPr>
          <p:nvPr>
            <p:ph idx="1"/>
          </p:nvPr>
        </p:nvSpPr>
        <p:spPr/>
        <p:txBody>
          <a:bodyPr>
            <a:normAutofit fontScale="92500" lnSpcReduction="10000"/>
          </a:bodyPr>
          <a:lstStyle/>
          <a:p>
            <a:pPr lvl="0" eaLnBrk="1" hangingPunct="1">
              <a:lnSpc>
                <a:spcPct val="80000"/>
              </a:lnSpc>
              <a:defRPr/>
            </a:pPr>
            <a:r>
              <a:rPr lang="en-CA" b="1" dirty="0" smtClean="0">
                <a:cs typeface="Arial" pitchFamily="34" charset="0"/>
              </a:rPr>
              <a:t>Department URPP Site: </a:t>
            </a:r>
            <a:r>
              <a:rPr lang="en-CA" u="sng" dirty="0" smtClean="0">
                <a:cs typeface="Arial" pitchFamily="34" charset="0"/>
                <a:hlinkClick r:id="rId3"/>
              </a:rPr>
              <a:t>http</a:t>
            </a:r>
            <a:r>
              <a:rPr lang="en-CA" u="sng" dirty="0">
                <a:cs typeface="Arial" pitchFamily="34" charset="0"/>
                <a:hlinkClick r:id="rId3"/>
              </a:rPr>
              <a:t>://</a:t>
            </a:r>
            <a:r>
              <a:rPr lang="en-CA" u="sng" dirty="0" smtClean="0">
                <a:cs typeface="Arial" pitchFamily="34" charset="0"/>
                <a:hlinkClick r:id="rId3"/>
              </a:rPr>
              <a:t>psyc.info.yorku.ca/undergraduate-research-participant-pool/</a:t>
            </a:r>
            <a:endParaRPr lang="en-CA" dirty="0">
              <a:cs typeface="Arial" pitchFamily="34" charset="0"/>
            </a:endParaRPr>
          </a:p>
          <a:p>
            <a:pPr lvl="1" eaLnBrk="1" hangingPunct="1">
              <a:lnSpc>
                <a:spcPct val="80000"/>
              </a:lnSpc>
              <a:defRPr/>
            </a:pPr>
            <a:r>
              <a:rPr lang="en-US" dirty="0" smtClean="0">
                <a:cs typeface="Arial" pitchFamily="34" charset="0"/>
              </a:rPr>
              <a:t>Student Manual</a:t>
            </a:r>
          </a:p>
          <a:p>
            <a:pPr lvl="1" eaLnBrk="1" hangingPunct="1">
              <a:lnSpc>
                <a:spcPct val="80000"/>
              </a:lnSpc>
              <a:defRPr/>
            </a:pPr>
            <a:r>
              <a:rPr lang="en-US" dirty="0" smtClean="0">
                <a:cs typeface="Arial" pitchFamily="34" charset="0"/>
              </a:rPr>
              <a:t>Frequently Asked Questions</a:t>
            </a:r>
          </a:p>
          <a:p>
            <a:pPr eaLnBrk="1" hangingPunct="1">
              <a:lnSpc>
                <a:spcPct val="80000"/>
              </a:lnSpc>
              <a:defRPr/>
            </a:pPr>
            <a:r>
              <a:rPr lang="en-US" b="1" dirty="0" smtClean="0">
                <a:cs typeface="Arial" pitchFamily="34" charset="0"/>
              </a:rPr>
              <a:t>About research at York: </a:t>
            </a:r>
            <a:r>
              <a:rPr lang="en-CA" dirty="0">
                <a:hlinkClick r:id="rId4"/>
              </a:rPr>
              <a:t>https://</a:t>
            </a:r>
            <a:r>
              <a:rPr lang="en-CA" dirty="0" smtClean="0">
                <a:hlinkClick r:id="rId4"/>
              </a:rPr>
              <a:t>www.youtube.com/watch?v=ZfanmoLvsSQ&amp;feature=youtu.be</a:t>
            </a:r>
            <a:endParaRPr lang="en-CA" dirty="0" smtClean="0"/>
          </a:p>
          <a:p>
            <a:pPr eaLnBrk="1" hangingPunct="1">
              <a:lnSpc>
                <a:spcPct val="80000"/>
              </a:lnSpc>
              <a:defRPr/>
            </a:pPr>
            <a:r>
              <a:rPr lang="en-CA" b="1" dirty="0" smtClean="0">
                <a:cs typeface="Arial" pitchFamily="34" charset="0"/>
              </a:rPr>
              <a:t>Video system manual: </a:t>
            </a:r>
            <a:r>
              <a:rPr lang="en-CA" dirty="0">
                <a:hlinkClick r:id="rId5"/>
              </a:rPr>
              <a:t>https://www.youtube.com/watch?v=_1OnT2ZU6QQ</a:t>
            </a:r>
            <a:endParaRPr lang="en-US" dirty="0" smtClean="0">
              <a:cs typeface="Arial" pitchFamily="34" charset="0"/>
            </a:endParaRPr>
          </a:p>
          <a:p>
            <a:pPr eaLnBrk="1" hangingPunct="1">
              <a:lnSpc>
                <a:spcPct val="80000"/>
              </a:lnSpc>
              <a:defRPr/>
            </a:pPr>
            <a:endParaRPr lang="en-US" sz="3000" dirty="0" smtClean="0">
              <a:cs typeface="Arial" pitchFamily="34" charset="0"/>
            </a:endParaRPr>
          </a:p>
          <a:p>
            <a:pPr marL="119062" indent="0" eaLnBrk="1" hangingPunct="1">
              <a:lnSpc>
                <a:spcPct val="80000"/>
              </a:lnSpc>
              <a:buNone/>
              <a:defRPr/>
            </a:pPr>
            <a:endParaRPr lang="en-US" sz="2000" dirty="0" smtClean="0">
              <a:cs typeface="Arial" pitchFamily="34" charset="0"/>
            </a:endParaRPr>
          </a:p>
          <a:p>
            <a:pPr eaLnBrk="1" hangingPunct="1">
              <a:lnSpc>
                <a:spcPct val="80000"/>
              </a:lnSpc>
              <a:defRPr/>
            </a:pPr>
            <a:r>
              <a:rPr lang="en-US" dirty="0" smtClean="0">
                <a:cs typeface="Arial" pitchFamily="34" charset="0"/>
              </a:rPr>
              <a:t>If you have any questions: </a:t>
            </a:r>
            <a:r>
              <a:rPr lang="en-US" dirty="0" smtClean="0">
                <a:solidFill>
                  <a:schemeClr val="accent1"/>
                </a:solidFill>
                <a:cs typeface="Arial" pitchFamily="34" charset="0"/>
              </a:rPr>
              <a:t>urpp@yorku.ca</a:t>
            </a:r>
          </a:p>
          <a:p>
            <a:pPr eaLnBrk="1" hangingPunct="1">
              <a:lnSpc>
                <a:spcPct val="80000"/>
              </a:lnSpc>
              <a:defRPr/>
            </a:pPr>
            <a:endParaRPr lang="en-US" sz="2000" dirty="0" smtClean="0">
              <a:solidFill>
                <a:schemeClr val="accent1"/>
              </a:solidFill>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idx="1"/>
          </p:nvPr>
        </p:nvSpPr>
        <p:spPr>
          <a:xfrm>
            <a:off x="228600" y="1676400"/>
            <a:ext cx="8458200" cy="1143000"/>
          </a:xfrm>
        </p:spPr>
        <p:txBody>
          <a:bodyPr/>
          <a:lstStyle/>
          <a:p>
            <a:pPr eaLnBrk="1" hangingPunct="1">
              <a:lnSpc>
                <a:spcPct val="80000"/>
              </a:lnSpc>
            </a:pPr>
            <a:r>
              <a:rPr lang="en-US" sz="2700" dirty="0" smtClean="0"/>
              <a:t>Earn 4% of your final PSYC </a:t>
            </a:r>
            <a:r>
              <a:rPr lang="en-US" sz="2700" dirty="0" smtClean="0">
                <a:latin typeface="Arial" panose="020B0604020202020204" pitchFamily="34" charset="0"/>
                <a:cs typeface="Arial" panose="020B0604020202020204" pitchFamily="34" charset="0"/>
              </a:rPr>
              <a:t>1010</a:t>
            </a:r>
            <a:r>
              <a:rPr lang="en-US" sz="2700" dirty="0" smtClean="0"/>
              <a:t> grade by participating in psychology research</a:t>
            </a:r>
          </a:p>
        </p:txBody>
      </p:sp>
      <p:sp>
        <p:nvSpPr>
          <p:cNvPr id="9" name="Equal 8"/>
          <p:cNvSpPr/>
          <p:nvPr/>
        </p:nvSpPr>
        <p:spPr>
          <a:xfrm>
            <a:off x="4953000" y="4181475"/>
            <a:ext cx="609600" cy="62865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10" name="Flowchart: Process 9"/>
          <p:cNvSpPr/>
          <p:nvPr/>
        </p:nvSpPr>
        <p:spPr>
          <a:xfrm>
            <a:off x="5943600" y="3048000"/>
            <a:ext cx="2971800" cy="2971800"/>
          </a:xfrm>
          <a:prstGeom prst="flowChartProcess">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dirty="0">
                <a:solidFill>
                  <a:srgbClr val="FFFFFF"/>
                </a:solidFill>
              </a:rPr>
              <a:t>4% of your final grade</a:t>
            </a:r>
          </a:p>
        </p:txBody>
      </p:sp>
      <p:sp>
        <p:nvSpPr>
          <p:cNvPr id="9221" name="Rectangle 9"/>
          <p:cNvSpPr>
            <a:spLocks noChangeArrowheads="1"/>
          </p:cNvSpPr>
          <p:nvPr/>
        </p:nvSpPr>
        <p:spPr bwMode="auto">
          <a:xfrm>
            <a:off x="2286000" y="1735138"/>
            <a:ext cx="4572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b="1"/>
          </a:p>
        </p:txBody>
      </p:sp>
      <p:sp>
        <p:nvSpPr>
          <p:cNvPr id="2" name="Oval 10"/>
          <p:cNvSpPr/>
          <p:nvPr/>
        </p:nvSpPr>
        <p:spPr>
          <a:xfrm>
            <a:off x="632952" y="2743200"/>
            <a:ext cx="3810000" cy="34290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dirty="0">
                <a:solidFill>
                  <a:srgbClr val="FFFFFF"/>
                </a:solidFill>
              </a:rPr>
              <a:t>6</a:t>
            </a:r>
            <a:r>
              <a:rPr lang="en-US" sz="3600" dirty="0" smtClean="0">
                <a:solidFill>
                  <a:srgbClr val="FFFFFF"/>
                </a:solidFill>
              </a:rPr>
              <a:t> research hours </a:t>
            </a:r>
            <a:r>
              <a:rPr lang="en-US" sz="3600" dirty="0">
                <a:solidFill>
                  <a:srgbClr val="FFFFFF"/>
                </a:solidFill>
              </a:rPr>
              <a:t>in the </a:t>
            </a:r>
            <a:r>
              <a:rPr lang="en-US" sz="3600" dirty="0" smtClean="0">
                <a:solidFill>
                  <a:srgbClr val="FFFFFF"/>
                </a:solidFill>
              </a:rPr>
              <a:t>Summer </a:t>
            </a:r>
            <a:r>
              <a:rPr lang="en-US" sz="3600" dirty="0">
                <a:solidFill>
                  <a:srgbClr val="FFFFFF"/>
                </a:solidFill>
              </a:rPr>
              <a:t>term</a:t>
            </a:r>
          </a:p>
          <a:p>
            <a:pPr algn="ctr">
              <a:defRPr/>
            </a:pPr>
            <a:r>
              <a:rPr lang="en-US" sz="2400" dirty="0" smtClean="0">
                <a:solidFill>
                  <a:srgbClr val="FFFFFF"/>
                </a:solidFill>
              </a:rPr>
              <a:t>(May </a:t>
            </a:r>
            <a:r>
              <a:rPr lang="en-US" sz="2400" dirty="0" smtClean="0">
                <a:solidFill>
                  <a:srgbClr val="FFFFFF"/>
                </a:solidFill>
              </a:rPr>
              <a:t>9-Aug 9</a:t>
            </a:r>
            <a:r>
              <a:rPr lang="en-US" sz="2400" dirty="0" smtClean="0">
                <a:solidFill>
                  <a:srgbClr val="FFFFFF"/>
                </a:solidFill>
              </a:rPr>
              <a:t>)</a:t>
            </a:r>
            <a:endParaRPr lang="en-US" sz="2400" dirty="0">
              <a:solidFill>
                <a:srgbClr val="FFFFFF"/>
              </a:solidFill>
            </a:endParaRPr>
          </a:p>
        </p:txBody>
      </p:sp>
      <p:sp>
        <p:nvSpPr>
          <p:cNvPr id="12" name="Title 1"/>
          <p:cNvSpPr>
            <a:spLocks noGrp="1"/>
          </p:cNvSpPr>
          <p:nvPr>
            <p:ph type="title"/>
          </p:nvPr>
        </p:nvSpPr>
        <p:spPr>
          <a:xfrm>
            <a:off x="381000" y="152400"/>
            <a:ext cx="8229600" cy="1143000"/>
          </a:xfrm>
        </p:spPr>
        <p:txBody>
          <a:bodyPr>
            <a:normAutofit/>
          </a:bodyPr>
          <a:lstStyle/>
          <a:p>
            <a:pPr algn="ctr" eaLnBrk="1" fontAlgn="auto" hangingPunct="1">
              <a:spcAft>
                <a:spcPts val="0"/>
              </a:spcAft>
              <a:defRPr/>
            </a:pPr>
            <a:r>
              <a:rPr lang="en-US" sz="4400" dirty="0" smtClean="0">
                <a:solidFill>
                  <a:srgbClr val="C00000"/>
                </a:solidFill>
              </a:rPr>
              <a:t>What is the URPP?</a:t>
            </a:r>
            <a:endParaRPr lang="en-US" sz="4400" dirty="0">
              <a:solidFill>
                <a:srgbClr val="C0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143000"/>
          </a:xfrm>
        </p:spPr>
        <p:txBody>
          <a:bodyPr>
            <a:normAutofit/>
          </a:bodyPr>
          <a:lstStyle/>
          <a:p>
            <a:pPr algn="ctr" eaLnBrk="1" fontAlgn="auto" hangingPunct="1">
              <a:spcAft>
                <a:spcPts val="0"/>
              </a:spcAft>
              <a:defRPr/>
            </a:pPr>
            <a:r>
              <a:rPr lang="en-US" sz="4400" dirty="0" smtClean="0">
                <a:solidFill>
                  <a:srgbClr val="C00000"/>
                </a:solidFill>
              </a:rPr>
              <a:t>How do I start?</a:t>
            </a:r>
            <a:endParaRPr lang="en-US" sz="4400" dirty="0">
              <a:solidFill>
                <a:srgbClr val="C00000"/>
              </a:solidFill>
            </a:endParaRPr>
          </a:p>
        </p:txBody>
      </p:sp>
      <p:sp>
        <p:nvSpPr>
          <p:cNvPr id="10243" name="Content Placeholder 2"/>
          <p:cNvSpPr>
            <a:spLocks noGrp="1"/>
          </p:cNvSpPr>
          <p:nvPr>
            <p:ph idx="1"/>
          </p:nvPr>
        </p:nvSpPr>
        <p:spPr>
          <a:xfrm>
            <a:off x="381000" y="1524000"/>
            <a:ext cx="8382000" cy="5334000"/>
          </a:xfrm>
        </p:spPr>
        <p:txBody>
          <a:bodyPr/>
          <a:lstStyle/>
          <a:p>
            <a:pPr eaLnBrk="1" hangingPunct="1">
              <a:lnSpc>
                <a:spcPct val="80000"/>
              </a:lnSpc>
            </a:pPr>
            <a:r>
              <a:rPr lang="en-US" sz="2400" dirty="0" smtClean="0"/>
              <a:t>Go to the URPP website (</a:t>
            </a:r>
            <a:r>
              <a:rPr lang="en-US" sz="2400" dirty="0" smtClean="0">
                <a:hlinkClick r:id="rId3"/>
              </a:rPr>
              <a:t>http://yorku.sona-systems.com</a:t>
            </a:r>
            <a:r>
              <a:rPr lang="en-US" sz="2400" dirty="0" smtClean="0"/>
              <a:t>) and create a new account.</a:t>
            </a:r>
          </a:p>
          <a:p>
            <a:pPr eaLnBrk="1" hangingPunct="1">
              <a:lnSpc>
                <a:spcPct val="80000"/>
              </a:lnSpc>
            </a:pPr>
            <a:endParaRPr lang="en-US" sz="2200" dirty="0" smtClean="0"/>
          </a:p>
        </p:txBody>
      </p:sp>
      <p:pic>
        <p:nvPicPr>
          <p:cNvPr id="3" name="Picture 2" descr="Screen Shot 2014-09-13 at 4.11.25 P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991" y="2315398"/>
            <a:ext cx="9144000" cy="4466402"/>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5"/>
          <p:cNvSpPr>
            <a:spLocks noGrp="1"/>
          </p:cNvSpPr>
          <p:nvPr>
            <p:ph type="title"/>
          </p:nvPr>
        </p:nvSpPr>
        <p:spPr bwMode="auto">
          <a:xfrm>
            <a:off x="457200" y="152400"/>
            <a:ext cx="8229600" cy="1250950"/>
          </a:xfrm>
        </p:spPr>
        <p:txBody>
          <a:bodyPr wrap="square" tIns="45720" bIns="45720" numCol="1" anchorCtr="0" compatLnSpc="1">
            <a:prstTxWarp prst="textNoShape">
              <a:avLst/>
            </a:prstTxWarp>
            <a:normAutofit/>
          </a:bodyPr>
          <a:lstStyle/>
          <a:p>
            <a:pPr algn="ctr" eaLnBrk="1" hangingPunct="1">
              <a:defRPr/>
            </a:pPr>
            <a:r>
              <a:rPr lang="en-US" sz="4400" dirty="0" smtClean="0">
                <a:solidFill>
                  <a:srgbClr val="C00000"/>
                </a:solidFill>
              </a:rPr>
              <a:t>Remember!!!</a:t>
            </a:r>
          </a:p>
        </p:txBody>
      </p:sp>
      <p:sp>
        <p:nvSpPr>
          <p:cNvPr id="11267" name="Rectangle 7"/>
          <p:cNvSpPr>
            <a:spLocks noGrp="1"/>
          </p:cNvSpPr>
          <p:nvPr>
            <p:ph idx="1"/>
          </p:nvPr>
        </p:nvSpPr>
        <p:spPr/>
        <p:txBody>
          <a:bodyPr/>
          <a:lstStyle/>
          <a:p>
            <a:pPr eaLnBrk="1" hangingPunct="1"/>
            <a:r>
              <a:rPr lang="en-US" sz="2800" dirty="0" smtClean="0"/>
              <a:t>Use a York email address</a:t>
            </a:r>
            <a:endParaRPr lang="en-US" sz="2800" dirty="0"/>
          </a:p>
          <a:p>
            <a:pPr lvl="1" eaLnBrk="1" hangingPunct="1"/>
            <a:r>
              <a:rPr lang="en-US" sz="2400" dirty="0" smtClean="0"/>
              <a:t>Check account regularly</a:t>
            </a:r>
          </a:p>
          <a:p>
            <a:pPr eaLnBrk="1" hangingPunct="1"/>
            <a:endParaRPr lang="en-US" sz="2800" dirty="0" smtClean="0"/>
          </a:p>
          <a:p>
            <a:pPr eaLnBrk="1" hangingPunct="1"/>
            <a:r>
              <a:rPr lang="en-US" sz="2800" dirty="0" smtClean="0"/>
              <a:t>Enter your student number and course section correctly</a:t>
            </a:r>
          </a:p>
          <a:p>
            <a:pPr eaLnBrk="1" hangingPunct="1"/>
            <a:endParaRPr lang="en-US" sz="2800" dirty="0" smtClean="0">
              <a:solidFill>
                <a:schemeClr val="accent1"/>
              </a:solidFill>
            </a:endParaRPr>
          </a:p>
          <a:p>
            <a:pPr eaLnBrk="1" hangingPunct="1"/>
            <a:r>
              <a:rPr lang="en-US" sz="2800" dirty="0" smtClean="0"/>
              <a:t>Write down your URPP identity code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267">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2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eaLnBrk="1" fontAlgn="auto" hangingPunct="1">
              <a:spcAft>
                <a:spcPts val="0"/>
              </a:spcAft>
              <a:defRPr/>
            </a:pPr>
            <a:r>
              <a:rPr lang="en-US" sz="4400" dirty="0" smtClean="0">
                <a:solidFill>
                  <a:srgbClr val="C00000"/>
                </a:solidFill>
              </a:rPr>
              <a:t>How do I participate in studies?</a:t>
            </a:r>
            <a:endParaRPr lang="en-US" sz="4400" dirty="0">
              <a:solidFill>
                <a:srgbClr val="C00000"/>
              </a:solidFill>
            </a:endParaRPr>
          </a:p>
        </p:txBody>
      </p:sp>
      <p:sp>
        <p:nvSpPr>
          <p:cNvPr id="12291" name="Content Placeholder 2"/>
          <p:cNvSpPr>
            <a:spLocks noGrp="1"/>
          </p:cNvSpPr>
          <p:nvPr>
            <p:ph idx="1"/>
          </p:nvPr>
        </p:nvSpPr>
        <p:spPr/>
        <p:txBody>
          <a:bodyPr/>
          <a:lstStyle/>
          <a:p>
            <a:pPr eaLnBrk="1" hangingPunct="1">
              <a:lnSpc>
                <a:spcPct val="80000"/>
              </a:lnSpc>
            </a:pPr>
            <a:r>
              <a:rPr lang="en-US" sz="2400" b="1" dirty="0" smtClean="0"/>
              <a:t>Complete the prescreen questionnaire</a:t>
            </a:r>
          </a:p>
          <a:p>
            <a:pPr lvl="1" eaLnBrk="1" hangingPunct="1">
              <a:lnSpc>
                <a:spcPct val="80000"/>
              </a:lnSpc>
            </a:pPr>
            <a:r>
              <a:rPr lang="en-US" sz="2400" dirty="0" smtClean="0"/>
              <a:t>demographic questions</a:t>
            </a:r>
          </a:p>
          <a:p>
            <a:pPr lvl="1" eaLnBrk="1" hangingPunct="1">
              <a:lnSpc>
                <a:spcPct val="80000"/>
              </a:lnSpc>
            </a:pPr>
            <a:r>
              <a:rPr lang="en-US" sz="2400" dirty="0" smtClean="0"/>
              <a:t>E.g., Do you speak more than 1 language?</a:t>
            </a:r>
          </a:p>
          <a:p>
            <a:pPr eaLnBrk="1" hangingPunct="1">
              <a:lnSpc>
                <a:spcPct val="80000"/>
              </a:lnSpc>
            </a:pPr>
            <a:endParaRPr lang="en-US" sz="1800" dirty="0" smtClean="0"/>
          </a:p>
          <a:p>
            <a:pPr eaLnBrk="1" hangingPunct="1">
              <a:lnSpc>
                <a:spcPct val="80000"/>
              </a:lnSpc>
            </a:pPr>
            <a:r>
              <a:rPr lang="en-US" sz="2400" dirty="0" smtClean="0"/>
              <a:t>1 “credit” for each hour of participation. A half hour study would be worth ½ a credit.</a:t>
            </a:r>
          </a:p>
          <a:p>
            <a:pPr eaLnBrk="1" hangingPunct="1">
              <a:lnSpc>
                <a:spcPct val="80000"/>
              </a:lnSpc>
            </a:pPr>
            <a:endParaRPr lang="en-US" sz="2400" dirty="0" smtClean="0"/>
          </a:p>
          <a:p>
            <a:pPr eaLnBrk="1" hangingPunct="1">
              <a:lnSpc>
                <a:spcPct val="80000"/>
              </a:lnSpc>
            </a:pPr>
            <a:r>
              <a:rPr lang="en-US" sz="2400" dirty="0" smtClean="0"/>
              <a:t>You need to earn a total of 6 credits (6 hours) prior to August </a:t>
            </a:r>
            <a:r>
              <a:rPr lang="en-US" sz="2400" dirty="0" smtClean="0"/>
              <a:t>9</a:t>
            </a:r>
            <a:r>
              <a:rPr lang="en-US" sz="2400" baseline="30000" dirty="0" smtClean="0"/>
              <a:t>th</a:t>
            </a:r>
            <a:r>
              <a:rPr lang="en-US" sz="2400" dirty="0" smtClean="0"/>
              <a:t> </a:t>
            </a:r>
            <a:r>
              <a:rPr lang="en-US" sz="2400" dirty="0" smtClean="0"/>
              <a:t>to get your full 4%.  </a:t>
            </a:r>
          </a:p>
          <a:p>
            <a:pPr eaLnBrk="1" hangingPunct="1">
              <a:lnSpc>
                <a:spcPct val="80000"/>
              </a:lnSpc>
            </a:pPr>
            <a:r>
              <a:rPr lang="en-US" sz="2400" dirty="0" smtClean="0"/>
              <a:t>Each ½ credit = .33%</a:t>
            </a:r>
          </a:p>
          <a:p>
            <a:pPr eaLnBrk="1" hangingPunct="1">
              <a:lnSpc>
                <a:spcPct val="80000"/>
              </a:lnSpc>
            </a:pPr>
            <a:endParaRPr lang="en-US" sz="2400" dirty="0" smtClean="0"/>
          </a:p>
          <a:p>
            <a:pPr eaLnBrk="1" hangingPunct="1">
              <a:lnSpc>
                <a:spcPct val="80000"/>
              </a:lnSpc>
            </a:pPr>
            <a:r>
              <a:rPr lang="en-US" sz="2400" b="1" dirty="0" smtClean="0"/>
              <a:t>Warning:  </a:t>
            </a:r>
            <a:r>
              <a:rPr lang="en-US" sz="2400" dirty="0" smtClean="0"/>
              <a:t>Do not wait until the last minute to earn your credits</a:t>
            </a:r>
            <a:r>
              <a:rPr lang="en-US" sz="2000" dirty="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29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291">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291">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29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p:nvPr>
        </p:nvSpPr>
        <p:spPr bwMode="auto">
          <a:xfrm>
            <a:off x="457200" y="152400"/>
            <a:ext cx="8229600" cy="1250950"/>
          </a:xfrm>
        </p:spPr>
        <p:txBody>
          <a:bodyPr wrap="square" tIns="45720" bIns="45720" numCol="1" anchorCtr="0" compatLnSpc="1">
            <a:prstTxWarp prst="textNoShape">
              <a:avLst/>
            </a:prstTxWarp>
            <a:normAutofit/>
          </a:bodyPr>
          <a:lstStyle/>
          <a:p>
            <a:pPr algn="ctr" eaLnBrk="1" hangingPunct="1">
              <a:defRPr/>
            </a:pPr>
            <a:r>
              <a:rPr lang="en-US" sz="4400" dirty="0" smtClean="0">
                <a:solidFill>
                  <a:srgbClr val="C00000"/>
                </a:solidFill>
              </a:rPr>
              <a:t>Second Time Around?</a:t>
            </a:r>
          </a:p>
        </p:txBody>
      </p:sp>
      <p:sp>
        <p:nvSpPr>
          <p:cNvPr id="13315" name="Rectangle 3"/>
          <p:cNvSpPr>
            <a:spLocks noGrp="1"/>
          </p:cNvSpPr>
          <p:nvPr>
            <p:ph type="body" idx="1"/>
          </p:nvPr>
        </p:nvSpPr>
        <p:spPr/>
        <p:txBody>
          <a:bodyPr/>
          <a:lstStyle/>
          <a:p>
            <a:pPr marL="119062" indent="0" eaLnBrk="1" hangingPunct="1">
              <a:buNone/>
            </a:pPr>
            <a:endParaRPr lang="en-US" dirty="0" smtClean="0"/>
          </a:p>
          <a:p>
            <a:pPr eaLnBrk="1" hangingPunct="1"/>
            <a:r>
              <a:rPr lang="en-US" dirty="0"/>
              <a:t>You cannot transfer credits from a previous course.</a:t>
            </a:r>
          </a:p>
          <a:p>
            <a:pPr lvl="1" eaLnBrk="1" hangingPunct="1"/>
            <a:r>
              <a:rPr lang="en-US" dirty="0" smtClean="0"/>
              <a:t>If you have already taken PSYC</a:t>
            </a:r>
            <a:r>
              <a:rPr lang="en-US" dirty="0" smtClean="0">
                <a:latin typeface="Arial" panose="020B0604020202020204" pitchFamily="34" charset="0"/>
                <a:cs typeface="Arial" panose="020B0604020202020204" pitchFamily="34" charset="0"/>
              </a:rPr>
              <a:t>1010</a:t>
            </a:r>
            <a:r>
              <a:rPr lang="en-US" dirty="0" smtClean="0"/>
              <a:t> and are doing it for a second time, you need to earn 6 new credits for this course. </a:t>
            </a:r>
          </a:p>
          <a:p>
            <a:pPr lvl="1" eaLnBrk="1" hangingPunct="1"/>
            <a:r>
              <a:rPr lang="en-US" dirty="0" smtClean="0"/>
              <a:t>Email the URPP to reactivate your account </a:t>
            </a:r>
          </a:p>
          <a:p>
            <a:pPr eaLnBrk="1" hangingPunct="1"/>
            <a:r>
              <a:rPr lang="en-US" dirty="0" smtClean="0"/>
              <a:t>Within the same term, can switch between sections</a:t>
            </a:r>
          </a:p>
          <a:p>
            <a:pPr eaLnBrk="1" hangingPunct="1"/>
            <a:endParaRPr lang="en-US" dirty="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5">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5">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3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381000" y="1981200"/>
            <a:ext cx="8305800" cy="4419600"/>
          </a:xfrm>
        </p:spPr>
        <p:txBody>
          <a:bodyPr/>
          <a:lstStyle/>
          <a:p>
            <a:pPr eaLnBrk="1" hangingPunct="1">
              <a:lnSpc>
                <a:spcPct val="80000"/>
              </a:lnSpc>
              <a:defRPr/>
            </a:pPr>
            <a:r>
              <a:rPr lang="en-US" sz="2800" dirty="0" smtClean="0"/>
              <a:t>Show up on time . If you cannot attend your appointment, cancel it.</a:t>
            </a:r>
          </a:p>
          <a:p>
            <a:pPr lvl="1" eaLnBrk="1" hangingPunct="1">
              <a:lnSpc>
                <a:spcPct val="80000"/>
              </a:lnSpc>
              <a:defRPr/>
            </a:pPr>
            <a:r>
              <a:rPr lang="en-US" sz="2400" dirty="0" smtClean="0"/>
              <a:t>Penalties for missed studies</a:t>
            </a:r>
          </a:p>
          <a:p>
            <a:pPr marL="119062" indent="0" eaLnBrk="1" hangingPunct="1">
              <a:lnSpc>
                <a:spcPct val="80000"/>
              </a:lnSpc>
              <a:buNone/>
              <a:defRPr/>
            </a:pPr>
            <a:endParaRPr lang="en-US" sz="2800" dirty="0" smtClean="0"/>
          </a:p>
          <a:p>
            <a:pPr eaLnBrk="1" hangingPunct="1">
              <a:lnSpc>
                <a:spcPct val="80000"/>
              </a:lnSpc>
              <a:defRPr/>
            </a:pPr>
            <a:r>
              <a:rPr lang="en-US" sz="2800" dirty="0" smtClean="0"/>
              <a:t>Check your account regularly. Keep confirmation emails and hard copies from lab studies.</a:t>
            </a:r>
          </a:p>
          <a:p>
            <a:pPr marL="119062" indent="0" eaLnBrk="1" hangingPunct="1">
              <a:lnSpc>
                <a:spcPct val="80000"/>
              </a:lnSpc>
              <a:buFont typeface="Wingdings 2" pitchFamily="18" charset="2"/>
              <a:buNone/>
              <a:defRPr/>
            </a:pPr>
            <a:endParaRPr lang="en-US" sz="2800" dirty="0" smtClean="0"/>
          </a:p>
          <a:p>
            <a:pPr eaLnBrk="1" hangingPunct="1">
              <a:lnSpc>
                <a:spcPct val="80000"/>
              </a:lnSpc>
              <a:defRPr/>
            </a:pPr>
            <a:r>
              <a:rPr lang="en-US" sz="2800" dirty="0" smtClean="0"/>
              <a:t>August </a:t>
            </a:r>
            <a:r>
              <a:rPr lang="en-US" sz="2800" dirty="0" smtClean="0"/>
              <a:t>3</a:t>
            </a:r>
            <a:r>
              <a:rPr lang="en-US" sz="2800" baseline="30000" dirty="0" smtClean="0"/>
              <a:t>rd</a:t>
            </a:r>
            <a:r>
              <a:rPr lang="en-US" sz="2800" dirty="0" smtClean="0"/>
              <a:t> </a:t>
            </a:r>
            <a:r>
              <a:rPr lang="en-US" sz="2800" dirty="0" smtClean="0"/>
              <a:t>– August </a:t>
            </a:r>
            <a:r>
              <a:rPr lang="en-US" sz="2800" dirty="0" smtClean="0"/>
              <a:t>9</a:t>
            </a:r>
            <a:r>
              <a:rPr lang="en-US" sz="2800" baseline="30000" dirty="0" smtClean="0"/>
              <a:t>th</a:t>
            </a:r>
            <a:r>
              <a:rPr lang="en-US" sz="2800" dirty="0" smtClean="0"/>
              <a:t> </a:t>
            </a:r>
            <a:r>
              <a:rPr lang="en-US" sz="2800" dirty="0" smtClean="0"/>
              <a:t>= Appeals week  </a:t>
            </a:r>
          </a:p>
          <a:p>
            <a:pPr marL="119062" indent="0" eaLnBrk="1" hangingPunct="1">
              <a:lnSpc>
                <a:spcPct val="80000"/>
              </a:lnSpc>
              <a:buNone/>
              <a:defRPr/>
            </a:pPr>
            <a:endParaRPr lang="en-US" sz="2800" dirty="0" smtClean="0"/>
          </a:p>
        </p:txBody>
      </p:sp>
      <p:sp>
        <p:nvSpPr>
          <p:cNvPr id="14339" name="Text Box 4"/>
          <p:cNvSpPr txBox="1">
            <a:spLocks noChangeArrowheads="1"/>
          </p:cNvSpPr>
          <p:nvPr/>
        </p:nvSpPr>
        <p:spPr bwMode="auto">
          <a:xfrm>
            <a:off x="457200" y="166687"/>
            <a:ext cx="83058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5400" dirty="0">
                <a:solidFill>
                  <a:schemeClr val="accent1"/>
                </a:solidFill>
                <a:latin typeface="+mj-lt"/>
                <a:cs typeface="Arial" pitchFamily="34" charset="0"/>
              </a:rPr>
              <a:t>Code of Conduct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33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4338">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33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eaLnBrk="1" fontAlgn="auto" hangingPunct="1">
              <a:spcAft>
                <a:spcPts val="0"/>
              </a:spcAft>
              <a:defRPr/>
            </a:pPr>
            <a:r>
              <a:rPr lang="en-US" sz="4000" dirty="0" smtClean="0">
                <a:solidFill>
                  <a:srgbClr val="C00000"/>
                </a:solidFill>
              </a:rPr>
              <a:t>Is there another way to earn my 4%?</a:t>
            </a:r>
            <a:endParaRPr lang="en-US" sz="4000" dirty="0">
              <a:solidFill>
                <a:srgbClr val="C00000"/>
              </a:solidFill>
            </a:endParaRPr>
          </a:p>
        </p:txBody>
      </p:sp>
      <p:sp>
        <p:nvSpPr>
          <p:cNvPr id="15363" name="Content Placeholder 2"/>
          <p:cNvSpPr>
            <a:spLocks noGrp="1"/>
          </p:cNvSpPr>
          <p:nvPr>
            <p:ph idx="1"/>
          </p:nvPr>
        </p:nvSpPr>
        <p:spPr/>
        <p:txBody>
          <a:bodyPr/>
          <a:lstStyle/>
          <a:p>
            <a:pPr eaLnBrk="1" hangingPunct="1"/>
            <a:r>
              <a:rPr lang="en-US" sz="2800" dirty="0">
                <a:cs typeface="Arial" pitchFamily="34" charset="0"/>
              </a:rPr>
              <a:t>Paper Stream</a:t>
            </a:r>
          </a:p>
          <a:p>
            <a:pPr eaLnBrk="1" hangingPunct="1"/>
            <a:endParaRPr lang="en-US" sz="2800" dirty="0" smtClean="0">
              <a:cs typeface="Arial" pitchFamily="34" charset="0"/>
            </a:endParaRPr>
          </a:p>
          <a:p>
            <a:pPr eaLnBrk="1" hangingPunct="1"/>
            <a:r>
              <a:rPr lang="en-US" sz="2800" dirty="0" smtClean="0">
                <a:cs typeface="Arial" pitchFamily="34" charset="0"/>
              </a:rPr>
              <a:t>Write a 3-page paper summarizing and critiquing a psychology research article </a:t>
            </a:r>
          </a:p>
          <a:p>
            <a:pPr eaLnBrk="1" hangingPunct="1"/>
            <a:endParaRPr lang="en-US" sz="2800" dirty="0" smtClean="0">
              <a:cs typeface="Arial" pitchFamily="34" charset="0"/>
            </a:endParaRPr>
          </a:p>
          <a:p>
            <a:pPr eaLnBrk="1" hangingPunct="1"/>
            <a:r>
              <a:rPr lang="en-US" sz="2800" dirty="0" smtClean="0">
                <a:cs typeface="Arial" pitchFamily="34" charset="0"/>
              </a:rPr>
              <a:t>If you wish to choose this Paper Stream you must email us before </a:t>
            </a:r>
            <a:r>
              <a:rPr lang="en-US" sz="2800" b="1" dirty="0" smtClean="0">
                <a:cs typeface="Arial" pitchFamily="34" charset="0"/>
              </a:rPr>
              <a:t>May 29</a:t>
            </a:r>
            <a:r>
              <a:rPr lang="en-US" sz="2800" b="1" baseline="30000" dirty="0" smtClean="0">
                <a:cs typeface="Arial" pitchFamily="34" charset="0"/>
              </a:rPr>
              <a:t>th</a:t>
            </a:r>
            <a:r>
              <a:rPr lang="en-US" sz="2800" b="1" dirty="0">
                <a:cs typeface="Arial" pitchFamily="34" charset="0"/>
              </a:rPr>
              <a:t>,</a:t>
            </a:r>
            <a:r>
              <a:rPr lang="en-US" sz="2800" b="1" dirty="0" smtClean="0">
                <a:cs typeface="Arial" pitchFamily="34" charset="0"/>
              </a:rPr>
              <a:t> </a:t>
            </a:r>
            <a:r>
              <a:rPr lang="en-US" sz="2800" b="1" dirty="0" smtClean="0">
                <a:cs typeface="Arial" pitchFamily="34" charset="0"/>
              </a:rPr>
              <a:t>2016</a:t>
            </a:r>
            <a:endParaRPr lang="en-US" sz="2800" b="1" dirty="0" smtClean="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36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eaLnBrk="1" fontAlgn="auto" hangingPunct="1">
              <a:spcAft>
                <a:spcPts val="0"/>
              </a:spcAft>
              <a:defRPr/>
            </a:pPr>
            <a:r>
              <a:rPr lang="en-US" sz="5400" dirty="0" smtClean="0">
                <a:solidFill>
                  <a:srgbClr val="C00000"/>
                </a:solidFill>
              </a:rPr>
              <a:t>Important Dates</a:t>
            </a:r>
            <a:endParaRPr lang="en-US" sz="5400" dirty="0">
              <a:solidFill>
                <a:srgbClr val="C00000"/>
              </a:solidFill>
            </a:endParaRPr>
          </a:p>
        </p:txBody>
      </p:sp>
      <p:sp>
        <p:nvSpPr>
          <p:cNvPr id="3" name="Content Placeholder 2"/>
          <p:cNvSpPr>
            <a:spLocks noGrp="1"/>
          </p:cNvSpPr>
          <p:nvPr>
            <p:ph idx="1"/>
          </p:nvPr>
        </p:nvSpPr>
        <p:spPr>
          <a:xfrm>
            <a:off x="152400" y="1600200"/>
            <a:ext cx="8839200" cy="4876800"/>
          </a:xfrm>
        </p:spPr>
        <p:txBody>
          <a:bodyPr>
            <a:noAutofit/>
          </a:bodyPr>
          <a:lstStyle/>
          <a:p>
            <a:pPr eaLnBrk="1" hangingPunct="1">
              <a:lnSpc>
                <a:spcPct val="90000"/>
              </a:lnSpc>
              <a:defRPr/>
            </a:pPr>
            <a:endParaRPr lang="en-US" sz="2400" dirty="0" smtClean="0">
              <a:cs typeface="Arial" pitchFamily="34" charset="0"/>
            </a:endParaRPr>
          </a:p>
          <a:p>
            <a:pPr eaLnBrk="1" hangingPunct="1">
              <a:lnSpc>
                <a:spcPct val="90000"/>
              </a:lnSpc>
              <a:defRPr/>
            </a:pPr>
            <a:r>
              <a:rPr lang="en-US" sz="2400" dirty="0" smtClean="0">
                <a:cs typeface="Arial" pitchFamily="34" charset="0"/>
              </a:rPr>
              <a:t>Summer Term start date:		May </a:t>
            </a:r>
            <a:r>
              <a:rPr lang="en-US" sz="2400" dirty="0">
                <a:cs typeface="Arial" pitchFamily="34" charset="0"/>
              </a:rPr>
              <a:t>9</a:t>
            </a:r>
            <a:r>
              <a:rPr lang="en-US" sz="2400" baseline="30000" dirty="0" smtClean="0">
                <a:cs typeface="Arial" pitchFamily="34" charset="0"/>
              </a:rPr>
              <a:t>th</a:t>
            </a:r>
            <a:r>
              <a:rPr lang="en-US" sz="2400" dirty="0" smtClean="0">
                <a:cs typeface="Arial" pitchFamily="34" charset="0"/>
              </a:rPr>
              <a:t> </a:t>
            </a:r>
            <a:r>
              <a:rPr lang="en-US" sz="2400" dirty="0" smtClean="0">
                <a:cs typeface="Arial" pitchFamily="34" charset="0"/>
              </a:rPr>
              <a:t>, </a:t>
            </a:r>
            <a:r>
              <a:rPr lang="en-US" sz="2400" dirty="0" smtClean="0">
                <a:cs typeface="Arial" pitchFamily="34" charset="0"/>
              </a:rPr>
              <a:t>2016</a:t>
            </a:r>
            <a:endParaRPr lang="en-US" sz="2400" dirty="0" smtClean="0">
              <a:cs typeface="Arial" pitchFamily="34" charset="0"/>
            </a:endParaRPr>
          </a:p>
          <a:p>
            <a:pPr eaLnBrk="1" hangingPunct="1">
              <a:lnSpc>
                <a:spcPct val="90000"/>
              </a:lnSpc>
              <a:defRPr/>
            </a:pPr>
            <a:endParaRPr lang="en-US" sz="2400" dirty="0" smtClean="0">
              <a:cs typeface="Arial" pitchFamily="34" charset="0"/>
            </a:endParaRPr>
          </a:p>
          <a:p>
            <a:pPr eaLnBrk="1" hangingPunct="1">
              <a:lnSpc>
                <a:spcPct val="90000"/>
              </a:lnSpc>
              <a:defRPr/>
            </a:pPr>
            <a:r>
              <a:rPr lang="en-US" sz="2400" dirty="0" smtClean="0">
                <a:cs typeface="Arial" pitchFamily="34" charset="0"/>
              </a:rPr>
              <a:t>Summer Term end date:		August </a:t>
            </a:r>
            <a:r>
              <a:rPr lang="en-US" sz="2400" dirty="0" smtClean="0">
                <a:cs typeface="Arial" pitchFamily="34" charset="0"/>
              </a:rPr>
              <a:t>9</a:t>
            </a:r>
            <a:r>
              <a:rPr lang="en-US" sz="2400" baseline="30000" dirty="0" smtClean="0">
                <a:cs typeface="Arial" pitchFamily="34" charset="0"/>
              </a:rPr>
              <a:t>th</a:t>
            </a:r>
            <a:r>
              <a:rPr lang="en-US" sz="2400" dirty="0" smtClean="0">
                <a:cs typeface="Arial" pitchFamily="34" charset="0"/>
              </a:rPr>
              <a:t> </a:t>
            </a:r>
            <a:r>
              <a:rPr lang="en-US" sz="2400" dirty="0" smtClean="0">
                <a:cs typeface="Arial" pitchFamily="34" charset="0"/>
              </a:rPr>
              <a:t>, </a:t>
            </a:r>
            <a:r>
              <a:rPr lang="en-US" sz="2400" dirty="0" smtClean="0">
                <a:cs typeface="Arial" pitchFamily="34" charset="0"/>
              </a:rPr>
              <a:t>2016</a:t>
            </a:r>
            <a:endParaRPr lang="en-US" sz="2400" dirty="0" smtClean="0">
              <a:cs typeface="Arial" pitchFamily="34" charset="0"/>
            </a:endParaRPr>
          </a:p>
          <a:p>
            <a:pPr eaLnBrk="1" hangingPunct="1">
              <a:lnSpc>
                <a:spcPct val="90000"/>
              </a:lnSpc>
              <a:buFont typeface="Wingdings 2" pitchFamily="18" charset="2"/>
              <a:buNone/>
              <a:defRPr/>
            </a:pPr>
            <a:endParaRPr lang="en-US" sz="2400" dirty="0" smtClean="0">
              <a:cs typeface="Arial" pitchFamily="34" charset="0"/>
            </a:endParaRPr>
          </a:p>
          <a:p>
            <a:pPr eaLnBrk="1" hangingPunct="1">
              <a:lnSpc>
                <a:spcPct val="90000"/>
              </a:lnSpc>
              <a:defRPr/>
            </a:pPr>
            <a:r>
              <a:rPr lang="en-US" sz="2400" dirty="0" smtClean="0">
                <a:cs typeface="Arial" pitchFamily="34" charset="0"/>
              </a:rPr>
              <a:t>Credit Appeals week: 		August </a:t>
            </a:r>
            <a:r>
              <a:rPr lang="en-US" sz="2400" dirty="0" smtClean="0">
                <a:cs typeface="Arial" pitchFamily="34" charset="0"/>
              </a:rPr>
              <a:t>3</a:t>
            </a:r>
            <a:r>
              <a:rPr lang="en-US" sz="2400" baseline="30000" dirty="0" smtClean="0">
                <a:cs typeface="Arial" pitchFamily="34" charset="0"/>
              </a:rPr>
              <a:t>rd</a:t>
            </a:r>
            <a:r>
              <a:rPr lang="en-US" sz="2400" dirty="0" smtClean="0">
                <a:cs typeface="Arial" pitchFamily="34" charset="0"/>
              </a:rPr>
              <a:t> </a:t>
            </a:r>
            <a:r>
              <a:rPr lang="en-US" sz="2400" dirty="0" smtClean="0">
                <a:cs typeface="Arial" pitchFamily="34" charset="0"/>
              </a:rPr>
              <a:t>– August </a:t>
            </a:r>
            <a:r>
              <a:rPr lang="en-US" sz="2400" dirty="0" smtClean="0">
                <a:cs typeface="Arial" pitchFamily="34" charset="0"/>
              </a:rPr>
              <a:t>9</a:t>
            </a:r>
            <a:r>
              <a:rPr lang="en-US" sz="2400" baseline="30000" dirty="0" smtClean="0">
                <a:cs typeface="Arial" pitchFamily="34" charset="0"/>
              </a:rPr>
              <a:t>th</a:t>
            </a:r>
            <a:r>
              <a:rPr lang="en-US" sz="2400" dirty="0" smtClean="0">
                <a:cs typeface="Arial" pitchFamily="34" charset="0"/>
              </a:rPr>
              <a:t>, 2016</a:t>
            </a:r>
            <a:endParaRPr lang="en-US" sz="2400" dirty="0" smtClean="0">
              <a:cs typeface="Arial" pitchFamily="34" charset="0"/>
            </a:endParaRPr>
          </a:p>
          <a:p>
            <a:pPr eaLnBrk="1" hangingPunct="1">
              <a:lnSpc>
                <a:spcPct val="90000"/>
              </a:lnSpc>
              <a:buFont typeface="Wingdings 2" pitchFamily="18" charset="2"/>
              <a:buNone/>
              <a:defRPr/>
            </a:pPr>
            <a:endParaRPr lang="en-US" sz="2400" dirty="0" smtClean="0">
              <a:cs typeface="Arial" pitchFamily="34" charset="0"/>
            </a:endParaRPr>
          </a:p>
          <a:p>
            <a:pPr eaLnBrk="1" hangingPunct="1">
              <a:lnSpc>
                <a:spcPct val="90000"/>
              </a:lnSpc>
              <a:defRPr/>
            </a:pPr>
            <a:r>
              <a:rPr lang="en-US" sz="2400" b="1" dirty="0" smtClean="0">
                <a:cs typeface="Arial" pitchFamily="34" charset="0"/>
              </a:rPr>
              <a:t>Paper Stream deadline: 		</a:t>
            </a:r>
            <a:r>
              <a:rPr lang="en-US" sz="2400" b="1" dirty="0" smtClean="0">
                <a:cs typeface="Arial" pitchFamily="34" charset="0"/>
              </a:rPr>
              <a:t>May 29</a:t>
            </a:r>
            <a:r>
              <a:rPr lang="en-US" sz="2400" b="1" baseline="30000" dirty="0" smtClean="0">
                <a:cs typeface="Arial" pitchFamily="34" charset="0"/>
              </a:rPr>
              <a:t>th</a:t>
            </a:r>
            <a:r>
              <a:rPr lang="en-US" sz="2400" b="1" dirty="0" smtClean="0">
                <a:cs typeface="Arial" pitchFamily="34" charset="0"/>
              </a:rPr>
              <a:t>, </a:t>
            </a:r>
            <a:r>
              <a:rPr lang="en-US" sz="2400" b="1" dirty="0" smtClean="0">
                <a:cs typeface="Arial" pitchFamily="34" charset="0"/>
              </a:rPr>
              <a:t>2016</a:t>
            </a:r>
            <a:endParaRPr lang="en-US" sz="2400" b="1" dirty="0" smtClean="0">
              <a:cs typeface="Arial" pitchFamily="34" charset="0"/>
            </a:endParaRPr>
          </a:p>
          <a:p>
            <a:pPr eaLnBrk="1" hangingPunct="1">
              <a:lnSpc>
                <a:spcPct val="90000"/>
              </a:lnSpc>
              <a:buFont typeface="Wingdings 2" pitchFamily="18" charset="2"/>
              <a:buNone/>
              <a:defRPr/>
            </a:pPr>
            <a:endParaRPr lang="en-US" sz="2400" dirty="0" smtClean="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2">
      <a:dk1>
        <a:srgbClr val="000000"/>
      </a:dk1>
      <a:lt1>
        <a:srgbClr val="FFFFFF"/>
      </a:lt1>
      <a:dk2>
        <a:srgbClr val="303030"/>
      </a:dk2>
      <a:lt2>
        <a:srgbClr val="DEDEE0"/>
      </a:lt2>
      <a:accent1>
        <a:srgbClr val="AD0101"/>
      </a:accent1>
      <a:accent2>
        <a:srgbClr val="726056"/>
      </a:accent2>
      <a:accent3>
        <a:srgbClr val="FFFFFF"/>
      </a:accent3>
      <a:accent4>
        <a:srgbClr val="000000"/>
      </a:accent4>
      <a:accent5>
        <a:srgbClr val="D3AAAA"/>
      </a:accent5>
      <a:accent6>
        <a:srgbClr val="67564D"/>
      </a:accent6>
      <a:hlink>
        <a:srgbClr val="7B0311"/>
      </a:hlink>
      <a:folHlink>
        <a:srgbClr val="D89243"/>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extraClrScheme>
      <a:clrScheme name="Module 1">
        <a:dk1>
          <a:srgbClr val="000000"/>
        </a:dk1>
        <a:lt1>
          <a:srgbClr val="FFFFFF"/>
        </a:lt1>
        <a:dk2>
          <a:srgbClr val="303030"/>
        </a:dk2>
        <a:lt2>
          <a:srgbClr val="DEDEE0"/>
        </a:lt2>
        <a:accent1>
          <a:srgbClr val="AD0101"/>
        </a:accent1>
        <a:accent2>
          <a:srgbClr val="726056"/>
        </a:accent2>
        <a:accent3>
          <a:srgbClr val="FFFFFF"/>
        </a:accent3>
        <a:accent4>
          <a:srgbClr val="000000"/>
        </a:accent4>
        <a:accent5>
          <a:srgbClr val="D3AAAA"/>
        </a:accent5>
        <a:accent6>
          <a:srgbClr val="67564D"/>
        </a:accent6>
        <a:hlink>
          <a:srgbClr val="D26900"/>
        </a:hlink>
        <a:folHlink>
          <a:srgbClr val="D89243"/>
        </a:folHlink>
      </a:clrScheme>
      <a:clrMap bg1="lt1" tx1="dk1" bg2="lt2" tx2="dk2" accent1="accent1" accent2="accent2" accent3="accent3" accent4="accent4" accent5="accent5" accent6="accent6" hlink="hlink" folHlink="folHlink"/>
    </a:extraClrScheme>
    <a:extraClrScheme>
      <a:clrScheme name="Module 2">
        <a:dk1>
          <a:srgbClr val="000000"/>
        </a:dk1>
        <a:lt1>
          <a:srgbClr val="FFFFFF"/>
        </a:lt1>
        <a:dk2>
          <a:srgbClr val="303030"/>
        </a:dk2>
        <a:lt2>
          <a:srgbClr val="DEDEE0"/>
        </a:lt2>
        <a:accent1>
          <a:srgbClr val="AD0101"/>
        </a:accent1>
        <a:accent2>
          <a:srgbClr val="726056"/>
        </a:accent2>
        <a:accent3>
          <a:srgbClr val="FFFFFF"/>
        </a:accent3>
        <a:accent4>
          <a:srgbClr val="000000"/>
        </a:accent4>
        <a:accent5>
          <a:srgbClr val="D3AAAA"/>
        </a:accent5>
        <a:accent6>
          <a:srgbClr val="67564D"/>
        </a:accent6>
        <a:hlink>
          <a:srgbClr val="7B0311"/>
        </a:hlink>
        <a:folHlink>
          <a:srgbClr val="D8924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themeOverride>
</file>

<file path=ppt/theme/themeOverride2.xml><?xml version="1.0" encoding="utf-8"?>
<a:themeOverride xmlns:a="http://schemas.openxmlformats.org/drawingml/2006/main">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themeOverride>
</file>

<file path=ppt/theme/themeOverride3.xml><?xml version="1.0" encoding="utf-8"?>
<a:themeOverride xmlns:a="http://schemas.openxmlformats.org/drawingml/2006/main">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themeOverride>
</file>

<file path=ppt/theme/themeOverride4.xml><?xml version="1.0" encoding="utf-8"?>
<a:themeOverride xmlns:a="http://schemas.openxmlformats.org/drawingml/2006/main">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themeOverride>
</file>

<file path=ppt/theme/themeOverride5.xml><?xml version="1.0" encoding="utf-8"?>
<a:themeOverride xmlns:a="http://schemas.openxmlformats.org/drawingml/2006/main">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themeOverride>
</file>

<file path=ppt/theme/themeOverride6.xml><?xml version="1.0" encoding="utf-8"?>
<a:themeOverride xmlns:a="http://schemas.openxmlformats.org/drawingml/2006/main">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themeOverride>
</file>

<file path=docProps/app.xml><?xml version="1.0" encoding="utf-8"?>
<Properties xmlns="http://schemas.openxmlformats.org/officeDocument/2006/extended-properties" xmlns:vt="http://schemas.openxmlformats.org/officeDocument/2006/docPropsVTypes">
  <Template>Module</Template>
  <TotalTime>683</TotalTime>
  <Words>1633</Words>
  <Application>Microsoft Office PowerPoint</Application>
  <PresentationFormat>On-screen Show (4:3)</PresentationFormat>
  <Paragraphs>157</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Module</vt:lpstr>
      <vt:lpstr>PowerPoint Presentation</vt:lpstr>
      <vt:lpstr>What is the URPP?</vt:lpstr>
      <vt:lpstr>How do I start?</vt:lpstr>
      <vt:lpstr>Remember!!!</vt:lpstr>
      <vt:lpstr>How do I participate in studies?</vt:lpstr>
      <vt:lpstr>Second Time Around?</vt:lpstr>
      <vt:lpstr>PowerPoint Presentation</vt:lpstr>
      <vt:lpstr>Is there another way to earn my 4%?</vt:lpstr>
      <vt:lpstr>Important Dates</vt:lpstr>
      <vt:lpstr>Where do I go for more information?</vt:lpstr>
    </vt:vector>
  </TitlesOfParts>
  <Company>YORK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URPP Introduction 2010-2011</dc:title>
  <dc:creator>uit</dc:creator>
  <cp:lastModifiedBy>ctsadmin</cp:lastModifiedBy>
  <cp:revision>105</cp:revision>
  <dcterms:created xsi:type="dcterms:W3CDTF">2013-09-08T00:43:28Z</dcterms:created>
  <dcterms:modified xsi:type="dcterms:W3CDTF">2016-05-12T17:23:07Z</dcterms:modified>
</cp:coreProperties>
</file>