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2" r:id="rId6"/>
    <p:sldId id="313" r:id="rId7"/>
    <p:sldId id="303" r:id="rId8"/>
    <p:sldId id="307" r:id="rId9"/>
    <p:sldId id="261" r:id="rId10"/>
    <p:sldId id="262" r:id="rId11"/>
    <p:sldId id="314" r:id="rId12"/>
    <p:sldId id="263" r:id="rId13"/>
    <p:sldId id="264" r:id="rId14"/>
    <p:sldId id="316" r:id="rId15"/>
    <p:sldId id="317" r:id="rId16"/>
    <p:sldId id="265" r:id="rId17"/>
    <p:sldId id="318" r:id="rId18"/>
    <p:sldId id="319" r:id="rId19"/>
    <p:sldId id="320" r:id="rId20"/>
    <p:sldId id="269" r:id="rId21"/>
    <p:sldId id="270" r:id="rId22"/>
    <p:sldId id="271" r:id="rId23"/>
    <p:sldId id="274" r:id="rId24"/>
    <p:sldId id="272" r:id="rId25"/>
    <p:sldId id="275" r:id="rId26"/>
    <p:sldId id="276" r:id="rId27"/>
    <p:sldId id="277" r:id="rId28"/>
    <p:sldId id="278" r:id="rId29"/>
    <p:sldId id="279" r:id="rId30"/>
    <p:sldId id="311" r:id="rId31"/>
    <p:sldId id="321" r:id="rId32"/>
    <p:sldId id="322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0" r:id="rId42"/>
    <p:sldId id="291" r:id="rId43"/>
    <p:sldId id="292" r:id="rId44"/>
    <p:sldId id="293" r:id="rId45"/>
    <p:sldId id="296" r:id="rId46"/>
    <p:sldId id="297" r:id="rId47"/>
    <p:sldId id="323" r:id="rId48"/>
    <p:sldId id="299" r:id="rId49"/>
    <p:sldId id="298" r:id="rId50"/>
    <p:sldId id="301" r:id="rId51"/>
    <p:sldId id="300" r:id="rId52"/>
    <p:sldId id="302" r:id="rId53"/>
    <p:sldId id="305" r:id="rId54"/>
    <p:sldId id="306" r:id="rId55"/>
    <p:sldId id="308" r:id="rId56"/>
    <p:sldId id="309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itar Fields" initials="EF" lastIdx="1" clrIdx="0">
    <p:extLst>
      <p:ext uri="{19B8F6BF-5375-455C-9EA6-DF929625EA0E}">
        <p15:presenceInfo xmlns:p15="http://schemas.microsoft.com/office/powerpoint/2012/main" userId="9dbed728c67893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44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2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2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9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2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3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91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42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8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77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7405-EE7D-4E7A-87DA-EC814DD27ECE}" type="datetimeFigureOut">
              <a:rPr lang="en-CA" smtClean="0"/>
              <a:t>18/11/2015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D3B1-39E4-403B-872E-73B129E6AD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qlkpt9d89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NvcFJEHb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11102-010-0235-6#/page-1" TargetMode="External"/><Relationship Id="rId2" Type="http://schemas.openxmlformats.org/officeDocument/2006/relationships/hyperlink" Target="http://neuro.psychiatryonline.org/doi/10.1176/jnp.2007.19.1.5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hejns.org/doi/abs/10.3171/jns.2000.93.5.0743" TargetMode="External"/><Relationship Id="rId2" Type="http://schemas.openxmlformats.org/officeDocument/2006/relationships/hyperlink" Target="http://www.ncbi.nlm.nih.gov/pubmed/175458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ca/books?hl=en&amp;lr=&amp;id=ASu9Kf8g-54C&amp;oi=fnd&amp;pg=PA3&amp;dq=socioeconomic+status+and+tbi&amp;ots=ECw6pp-O2t&amp;sig=NF5nkPABWWLs9pFHISL2vBuCSYo#v=onepage&amp;q=chapter%202&amp;f=false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untsinai.on.ca/care/psych/on-call-resources/on-call-resources/mmse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bjsm.bmj.com/content/47/5/259.ful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oOzbab_e9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Traumatic Brain Injury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Eviatar</a:t>
            </a:r>
            <a:r>
              <a:rPr lang="en-CA" dirty="0" smtClean="0"/>
              <a:t> Fields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0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en-CA" dirty="0" smtClean="0"/>
              <a:t>Incidence of TBI in various countries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" y="1063256"/>
            <a:ext cx="9823585" cy="5075519"/>
          </a:xfrm>
        </p:spPr>
      </p:pic>
      <p:sp>
        <p:nvSpPr>
          <p:cNvPr id="5" name="TextBox 4"/>
          <p:cNvSpPr txBox="1"/>
          <p:nvPr/>
        </p:nvSpPr>
        <p:spPr>
          <a:xfrm>
            <a:off x="382772" y="6315740"/>
            <a:ext cx="876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From Roozenbeek, Maas &amp; Menon (2013)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4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7" y="-407954"/>
            <a:ext cx="10532552" cy="8138791"/>
          </a:xfrm>
        </p:spPr>
      </p:pic>
    </p:spTree>
    <p:extLst>
      <p:ext uri="{BB962C8B-B14F-4D97-AF65-F5344CB8AC3E}">
        <p14:creationId xmlns:p14="http://schemas.microsoft.com/office/powerpoint/2010/main" val="58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/>
          <a:lstStyle/>
          <a:p>
            <a:r>
              <a:rPr lang="en-CA" dirty="0" smtClean="0"/>
              <a:t>Factors affecting TBI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/>
          <a:lstStyle/>
          <a:p>
            <a:r>
              <a:rPr lang="en-CA" dirty="0" smtClean="0"/>
              <a:t>Socioeconomic status</a:t>
            </a:r>
          </a:p>
          <a:p>
            <a:pPr lvl="1"/>
            <a:r>
              <a:rPr lang="en-CA" dirty="0" smtClean="0"/>
              <a:t>Lower SES leads to higher incidence (Kraus &amp; McArthur, 1996)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Age</a:t>
            </a:r>
          </a:p>
          <a:p>
            <a:pPr lvl="1"/>
            <a:r>
              <a:rPr lang="en-CA" dirty="0" smtClean="0"/>
              <a:t>Older population have higher level of multiple TBI occurrences (</a:t>
            </a:r>
            <a:r>
              <a:rPr lang="en-CA" dirty="0" err="1" smtClean="0"/>
              <a:t>Roozenbeek</a:t>
            </a:r>
            <a:r>
              <a:rPr lang="en-CA" dirty="0" smtClean="0"/>
              <a:t>, Maas &amp; Menon, 2013)</a:t>
            </a:r>
          </a:p>
          <a:p>
            <a:endParaRPr lang="en-CA" dirty="0" smtClean="0"/>
          </a:p>
          <a:p>
            <a:r>
              <a:rPr lang="en-CA" dirty="0" smtClean="0"/>
              <a:t>Gender</a:t>
            </a:r>
          </a:p>
          <a:p>
            <a:pPr lvl="1"/>
            <a:r>
              <a:rPr lang="en-CA" dirty="0" smtClean="0"/>
              <a:t>Males more at risk (</a:t>
            </a:r>
            <a:r>
              <a:rPr lang="en-CA" dirty="0" err="1" smtClean="0"/>
              <a:t>Bruns</a:t>
            </a:r>
            <a:r>
              <a:rPr lang="en-CA" dirty="0" smtClean="0"/>
              <a:t>, Jr. &amp; Hauser, 2003)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887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16025"/>
          </a:xfrm>
        </p:spPr>
        <p:txBody>
          <a:bodyPr/>
          <a:lstStyle/>
          <a:p>
            <a:r>
              <a:rPr lang="en-CA" dirty="0" smtClean="0"/>
              <a:t>Biomechanics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351338"/>
          </a:xfrm>
        </p:spPr>
        <p:txBody>
          <a:bodyPr/>
          <a:lstStyle/>
          <a:p>
            <a:r>
              <a:rPr lang="en-CA" dirty="0" smtClean="0"/>
              <a:t>2 mechanisms of injury (McAllister, 2011)</a:t>
            </a:r>
            <a:endParaRPr lang="en-CA" dirty="0"/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Contact forces</a:t>
            </a:r>
          </a:p>
          <a:p>
            <a:pPr lvl="1"/>
            <a:r>
              <a:rPr lang="en-CA" dirty="0" smtClean="0"/>
              <a:t>Coup injury</a:t>
            </a:r>
          </a:p>
          <a:p>
            <a:pPr lvl="1"/>
            <a:r>
              <a:rPr lang="en-CA" dirty="0" smtClean="0"/>
              <a:t>Immediate site of injury</a:t>
            </a:r>
          </a:p>
          <a:p>
            <a:pPr lvl="1"/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Inertial Forces</a:t>
            </a:r>
          </a:p>
          <a:p>
            <a:pPr lvl="1"/>
            <a:r>
              <a:rPr lang="en-CA" dirty="0" err="1" smtClean="0"/>
              <a:t>Contrecoup</a:t>
            </a:r>
            <a:r>
              <a:rPr lang="en-CA" dirty="0" smtClean="0"/>
              <a:t> injury</a:t>
            </a:r>
            <a:endParaRPr lang="en-CA" dirty="0"/>
          </a:p>
          <a:p>
            <a:pPr lvl="1"/>
            <a:r>
              <a:rPr lang="en-CA" dirty="0" smtClean="0"/>
              <a:t>Results in axonal shearing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40" y="2098603"/>
            <a:ext cx="5069560" cy="28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qlkpt9d89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838" y="249382"/>
            <a:ext cx="10986653" cy="61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Shaken Baby Syndrome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Due to coup/</a:t>
            </a:r>
            <a:r>
              <a:rPr lang="en-CA" dirty="0" err="1" smtClean="0"/>
              <a:t>contrecoup</a:t>
            </a:r>
            <a:r>
              <a:rPr lang="en-CA" dirty="0" smtClean="0"/>
              <a:t> injuries</a:t>
            </a:r>
          </a:p>
          <a:p>
            <a:endParaRPr lang="en-CA" dirty="0" smtClean="0"/>
          </a:p>
          <a:p>
            <a:r>
              <a:rPr lang="en-CA" dirty="0" smtClean="0"/>
              <a:t>30% mortality rate, &gt;60% survivors impaired</a:t>
            </a:r>
          </a:p>
          <a:p>
            <a:endParaRPr lang="en-CA" dirty="0"/>
          </a:p>
          <a:p>
            <a:r>
              <a:rPr lang="en-CA" dirty="0" smtClean="0"/>
              <a:t>Subdural and retinal hemorrhages</a:t>
            </a:r>
          </a:p>
          <a:p>
            <a:pPr lvl="1"/>
            <a:r>
              <a:rPr lang="en-CA" dirty="0" smtClean="0"/>
              <a:t>Lethargic eyes, pale blue skin</a:t>
            </a:r>
            <a:endParaRPr lang="en-CA" dirty="0"/>
          </a:p>
          <a:p>
            <a:r>
              <a:rPr lang="en-CA" dirty="0" smtClean="0"/>
              <a:t>Diffuse Axonal Damage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2" y="86821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Neuroanatomy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8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Phases of Damage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Primary Phase</a:t>
            </a:r>
          </a:p>
          <a:p>
            <a:pPr lvl="1"/>
            <a:r>
              <a:rPr lang="en-CA" dirty="0" smtClean="0"/>
              <a:t>Mechanical damage</a:t>
            </a:r>
          </a:p>
          <a:p>
            <a:pPr lvl="1"/>
            <a:r>
              <a:rPr lang="en-CA" dirty="0" smtClean="0"/>
              <a:t>Typically Bleeding</a:t>
            </a:r>
          </a:p>
          <a:p>
            <a:pPr lvl="1"/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Secondary Phase </a:t>
            </a:r>
          </a:p>
          <a:p>
            <a:pPr lvl="1"/>
            <a:r>
              <a:rPr lang="en-CA" dirty="0" smtClean="0"/>
              <a:t>Diffuse damage</a:t>
            </a:r>
          </a:p>
          <a:p>
            <a:pPr lvl="1"/>
            <a:r>
              <a:rPr lang="en-CA" dirty="0"/>
              <a:t>Blood Brain Barrier </a:t>
            </a:r>
            <a:r>
              <a:rPr lang="en-CA" dirty="0" smtClean="0"/>
              <a:t>compromised</a:t>
            </a:r>
          </a:p>
          <a:p>
            <a:pPr lvl="1"/>
            <a:r>
              <a:rPr lang="en-CA" dirty="0" smtClean="0"/>
              <a:t>White matter damage</a:t>
            </a:r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9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Primary Damage - Contusions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Bruising of the brain</a:t>
            </a:r>
          </a:p>
          <a:p>
            <a:endParaRPr lang="en-CA" dirty="0"/>
          </a:p>
          <a:p>
            <a:r>
              <a:rPr lang="en-CA" dirty="0" smtClean="0"/>
              <a:t>Damage to gray matter </a:t>
            </a:r>
          </a:p>
          <a:p>
            <a:endParaRPr lang="en-CA" dirty="0"/>
          </a:p>
          <a:p>
            <a:r>
              <a:rPr lang="en-CA" dirty="0" smtClean="0"/>
              <a:t>Inflammatory response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2716357"/>
            <a:ext cx="6524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Primary Damage – Subdural Hematoma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Rupture of a subdural blood vessel</a:t>
            </a:r>
          </a:p>
          <a:p>
            <a:endParaRPr lang="en-CA" dirty="0"/>
          </a:p>
          <a:p>
            <a:r>
              <a:rPr lang="en-CA" dirty="0" smtClean="0"/>
              <a:t>Result of inertial forces</a:t>
            </a:r>
          </a:p>
          <a:p>
            <a:endParaRPr lang="en-CA" dirty="0"/>
          </a:p>
          <a:p>
            <a:r>
              <a:rPr lang="en-CA" dirty="0" smtClean="0"/>
              <a:t>Gray matter damage by means of ischemia </a:t>
            </a:r>
          </a:p>
          <a:p>
            <a:endParaRPr lang="en-CA" dirty="0" smtClean="0"/>
          </a:p>
          <a:p>
            <a:r>
              <a:rPr lang="en-CA" dirty="0" smtClean="0"/>
              <a:t>Increase intracranial pressure (ICP)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56" y="1640970"/>
            <a:ext cx="3766474" cy="47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Table of Contents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Definition and Symptoms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Biomechanics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Neuroanatomy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Endocrinology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T</a:t>
            </a:r>
            <a:r>
              <a:rPr lang="en-CA" sz="2400" dirty="0"/>
              <a:t>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Recovery </a:t>
            </a:r>
            <a:r>
              <a:rPr lang="en-CA" sz="2400" dirty="0"/>
              <a:t>and </a:t>
            </a:r>
            <a:r>
              <a:rPr lang="en-CA" sz="2400" dirty="0" smtClean="0"/>
              <a:t>Neuroplasticity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Comorbidity 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3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Secondary Damage - Cerebral Edema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Swelling of the brain leading to increased brain volume and increased Intracranial Pressure (ICP) (Unterberg et al., 2004)</a:t>
            </a:r>
          </a:p>
          <a:p>
            <a:r>
              <a:rPr lang="en-CA" dirty="0" smtClean="0"/>
              <a:t>Specifically, Increase in water volume in the brain (</a:t>
            </a:r>
            <a:r>
              <a:rPr lang="en-CA" dirty="0" err="1" smtClean="0"/>
              <a:t>Iffland</a:t>
            </a:r>
            <a:r>
              <a:rPr lang="en-CA" dirty="0" smtClean="0"/>
              <a:t> II, Grant &amp; </a:t>
            </a:r>
            <a:r>
              <a:rPr lang="en-CA" dirty="0" err="1" smtClean="0"/>
              <a:t>Janigro</a:t>
            </a:r>
            <a:r>
              <a:rPr lang="en-CA" dirty="0" smtClean="0"/>
              <a:t>, 2014)</a:t>
            </a:r>
            <a:endParaRPr lang="en-CA" dirty="0"/>
          </a:p>
          <a:p>
            <a:r>
              <a:rPr lang="en-CA" dirty="0" smtClean="0"/>
              <a:t>Two main types:</a:t>
            </a:r>
          </a:p>
          <a:p>
            <a:pPr lvl="1"/>
            <a:r>
              <a:rPr lang="en-CA" dirty="0" err="1" smtClean="0"/>
              <a:t>Vasogenic</a:t>
            </a:r>
            <a:r>
              <a:rPr lang="en-CA" dirty="0" smtClean="0"/>
              <a:t> Edema– capillary leakage</a:t>
            </a:r>
          </a:p>
          <a:p>
            <a:pPr lvl="1"/>
            <a:r>
              <a:rPr lang="en-CA" dirty="0" smtClean="0"/>
              <a:t>Cytotoxic Edema – cellular swelling</a:t>
            </a:r>
          </a:p>
          <a:p>
            <a:pPr lvl="1"/>
            <a:endParaRPr lang="en-CA" dirty="0"/>
          </a:p>
          <a:p>
            <a:r>
              <a:rPr lang="en-CA" dirty="0" smtClean="0"/>
              <a:t>Surprisingly no hydrocephalic edema resulting from concussion (Unterberg et al., 2004)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59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Vasogenic</a:t>
            </a:r>
            <a:r>
              <a:rPr lang="en-CA" dirty="0" smtClean="0"/>
              <a:t> Edema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Caused by leakage of blood vessels </a:t>
            </a:r>
          </a:p>
          <a:p>
            <a:r>
              <a:rPr lang="en-CA" dirty="0" smtClean="0"/>
              <a:t>Increases vascular permeability of Blood/Brain Barrier</a:t>
            </a:r>
          </a:p>
          <a:p>
            <a:pPr lvl="1"/>
            <a:r>
              <a:rPr lang="en-CA" dirty="0" smtClean="0"/>
              <a:t>Increased vulnerability of brain</a:t>
            </a:r>
          </a:p>
          <a:p>
            <a:r>
              <a:rPr lang="en-CA" dirty="0" smtClean="0"/>
              <a:t>Ischemia in swollen areas</a:t>
            </a:r>
          </a:p>
          <a:p>
            <a:r>
              <a:rPr lang="en-CA" dirty="0" smtClean="0"/>
              <a:t>Can cause herniation and peripheral damage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4" y="4319588"/>
            <a:ext cx="24669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19" y="4319588"/>
            <a:ext cx="4138077" cy="23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Cytotoxic Edema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 in cell volume due to change in intracellular osmotic balance</a:t>
            </a:r>
          </a:p>
          <a:p>
            <a:r>
              <a:rPr lang="en-CA" dirty="0" smtClean="0"/>
              <a:t>Blood/brain barrier intact</a:t>
            </a:r>
          </a:p>
          <a:p>
            <a:r>
              <a:rPr lang="en-CA" dirty="0" smtClean="0"/>
              <a:t>Leads to Necrosis of grey matter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61" y="3376052"/>
            <a:ext cx="33337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72" y="3376052"/>
            <a:ext cx="5451941" cy="24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6432258"/>
            <a:ext cx="11125200" cy="267479"/>
          </a:xfrm>
        </p:spPr>
        <p:txBody>
          <a:bodyPr>
            <a:noAutofit/>
          </a:bodyPr>
          <a:lstStyle/>
          <a:p>
            <a:r>
              <a:rPr lang="en-CA" sz="2000" dirty="0" smtClean="0"/>
              <a:t>From </a:t>
            </a:r>
            <a:r>
              <a:rPr lang="en-CA" sz="2000" dirty="0" err="1" smtClean="0"/>
              <a:t>Iffland</a:t>
            </a:r>
            <a:r>
              <a:rPr lang="en-CA" sz="2000" dirty="0" smtClean="0"/>
              <a:t> II, Grant &amp; </a:t>
            </a:r>
            <a:r>
              <a:rPr lang="en-CA" sz="2000" dirty="0" err="1" smtClean="0"/>
              <a:t>Janigro</a:t>
            </a:r>
            <a:r>
              <a:rPr lang="en-CA" sz="2000" dirty="0" smtClean="0"/>
              <a:t> (2014)</a:t>
            </a:r>
            <a:endParaRPr lang="en-C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38" y="0"/>
            <a:ext cx="9144001" cy="63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Secondary Damage – Posttraumatic Hydrocephalus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Result of subarachnoid hemorrhage (van </a:t>
            </a:r>
            <a:r>
              <a:rPr lang="en-CA" dirty="0" err="1" smtClean="0"/>
              <a:t>Gijn</a:t>
            </a:r>
            <a:r>
              <a:rPr lang="en-CA" dirty="0"/>
              <a:t> </a:t>
            </a:r>
            <a:r>
              <a:rPr lang="en-CA" dirty="0" smtClean="0"/>
              <a:t>et al., 2012)</a:t>
            </a:r>
          </a:p>
          <a:p>
            <a:r>
              <a:rPr lang="en-CA" dirty="0" smtClean="0"/>
              <a:t>Ventricles enlarge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6" y="3315040"/>
            <a:ext cx="5038300" cy="32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Pathophysiology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Neurometabolic</a:t>
            </a:r>
            <a:r>
              <a:rPr lang="en-CA" dirty="0" smtClean="0"/>
              <a:t> Cascade of Concussion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 main phases</a:t>
            </a:r>
          </a:p>
          <a:p>
            <a:pPr lvl="1"/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Primary phase – acute trauma</a:t>
            </a:r>
          </a:p>
          <a:p>
            <a:pPr marL="914400" lvl="1" indent="-457200">
              <a:buFont typeface="+mj-lt"/>
              <a:buAutoNum type="arabicPeriod"/>
            </a:pP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Secondary phase – chronic trauma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Primary phase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Immediate to hours after initial trauma</a:t>
            </a:r>
          </a:p>
          <a:p>
            <a:r>
              <a:rPr lang="en-CA" dirty="0" smtClean="0"/>
              <a:t>Increased level of excitatory neurotransmitters binding to NMDA receptors (Giza &amp; </a:t>
            </a:r>
            <a:r>
              <a:rPr lang="en-CA" dirty="0" err="1" smtClean="0"/>
              <a:t>Hovda</a:t>
            </a:r>
            <a:r>
              <a:rPr lang="en-CA" dirty="0" smtClean="0"/>
              <a:t>, 2001)</a:t>
            </a:r>
          </a:p>
          <a:p>
            <a:pPr lvl="1"/>
            <a:r>
              <a:rPr lang="en-CA" dirty="0" smtClean="0"/>
              <a:t>Necrosis by excitotoxicity  </a:t>
            </a:r>
          </a:p>
          <a:p>
            <a:pPr lvl="1"/>
            <a:r>
              <a:rPr lang="en-CA" u="sng" dirty="0" err="1" smtClean="0"/>
              <a:t>Hyperglycolysis</a:t>
            </a:r>
            <a:r>
              <a:rPr lang="en-CA" dirty="0" smtClean="0"/>
              <a:t> to restore resting potential</a:t>
            </a:r>
          </a:p>
          <a:p>
            <a:r>
              <a:rPr lang="en-CA" dirty="0" smtClean="0"/>
              <a:t>Increased </a:t>
            </a:r>
            <a:r>
              <a:rPr lang="en-CA" dirty="0" smtClean="0"/>
              <a:t>vulnerability of the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39" y="3213520"/>
            <a:ext cx="4876721" cy="27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Secondary Phase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Hours to days after initial trauma</a:t>
            </a:r>
          </a:p>
          <a:p>
            <a:r>
              <a:rPr lang="en-CA" dirty="0" smtClean="0"/>
              <a:t>Decrease in metabolism and Cerebral Blood Flow (CBF) (Weber, 2012)</a:t>
            </a:r>
          </a:p>
          <a:p>
            <a:r>
              <a:rPr lang="en-CA" sz="2800" dirty="0" smtClean="0"/>
              <a:t>Accumulation of Calcium in cells (</a:t>
            </a:r>
            <a:r>
              <a:rPr lang="en-CA" sz="2800" dirty="0"/>
              <a:t>McAllister, 2011)</a:t>
            </a:r>
          </a:p>
          <a:p>
            <a:pPr marL="685800" lvl="2">
              <a:spcBef>
                <a:spcPts val="1000"/>
              </a:spcBef>
            </a:pPr>
            <a:r>
              <a:rPr lang="en-CA" dirty="0"/>
              <a:t>Necrosis due to </a:t>
            </a:r>
            <a:r>
              <a:rPr lang="en-CA" dirty="0" smtClean="0"/>
              <a:t>excitotoxicity</a:t>
            </a:r>
          </a:p>
          <a:p>
            <a:pPr marL="228600" lvl="1">
              <a:spcBef>
                <a:spcPts val="1000"/>
              </a:spcBef>
            </a:pPr>
            <a:r>
              <a:rPr lang="en-CA" sz="2800" dirty="0" smtClean="0"/>
              <a:t>Mitochondrial release of Reactive Oxygen Species (ROS) (</a:t>
            </a:r>
            <a:r>
              <a:rPr lang="en-CA" sz="2800" dirty="0" err="1" smtClean="0"/>
              <a:t>Slemmer</a:t>
            </a:r>
            <a:r>
              <a:rPr lang="en-CA" sz="2800" dirty="0" smtClean="0"/>
              <a:t> et al, 2008)</a:t>
            </a:r>
          </a:p>
          <a:p>
            <a:pPr marL="228600" lvl="1">
              <a:spcBef>
                <a:spcPts val="1000"/>
              </a:spcBef>
            </a:pPr>
            <a:r>
              <a:rPr lang="en-CA" sz="2800" dirty="0" err="1" smtClean="0"/>
              <a:t>Neuroinflammation</a:t>
            </a:r>
            <a:r>
              <a:rPr lang="en-CA" sz="2800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CA" dirty="0" smtClean="0"/>
              <a:t>Stimulation of </a:t>
            </a:r>
            <a:r>
              <a:rPr lang="en-CA" dirty="0" err="1" smtClean="0"/>
              <a:t>proinflammatory</a:t>
            </a:r>
            <a:r>
              <a:rPr lang="en-CA" dirty="0" smtClean="0"/>
              <a:t> cytokines by astrocytes and microglia</a:t>
            </a:r>
          </a:p>
          <a:p>
            <a:pPr marL="685800" lvl="2">
              <a:spcBef>
                <a:spcPts val="1000"/>
              </a:spcBef>
            </a:pPr>
            <a:r>
              <a:rPr lang="en-CA" dirty="0" smtClean="0"/>
              <a:t>Apoptosis due to cellular morphological change</a:t>
            </a:r>
          </a:p>
          <a:p>
            <a:pPr marL="228600" lvl="1">
              <a:spcBef>
                <a:spcPts val="1000"/>
              </a:spcBef>
            </a:pPr>
            <a:r>
              <a:rPr lang="en-CA" dirty="0" smtClean="0"/>
              <a:t>Neurotropic Factors decrease rate </a:t>
            </a:r>
            <a:br>
              <a:rPr lang="en-CA" dirty="0" smtClean="0"/>
            </a:br>
            <a:r>
              <a:rPr lang="en-CA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56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6462712"/>
            <a:ext cx="10515600" cy="39528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From McAllister (2011)</a:t>
            </a:r>
            <a:endParaRPr lang="en-C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360560" cy="6462712"/>
          </a:xfrm>
        </p:spPr>
      </p:pic>
    </p:spTree>
    <p:extLst>
      <p:ext uri="{BB962C8B-B14F-4D97-AF65-F5344CB8AC3E}">
        <p14:creationId xmlns:p14="http://schemas.microsoft.com/office/powerpoint/2010/main" val="386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Traumatic Brain Injury (TBI) an umbrella term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Broad definition: “</a:t>
            </a:r>
            <a:r>
              <a:rPr lang="en-CA" i="1" dirty="0" smtClean="0"/>
              <a:t>an </a:t>
            </a:r>
            <a:r>
              <a:rPr lang="en-CA" i="1" dirty="0"/>
              <a:t>alteration in brain function, or other evidence of brain pathology, caused by an external </a:t>
            </a:r>
            <a:r>
              <a:rPr lang="en-CA" i="1" dirty="0" smtClean="0"/>
              <a:t>force </a:t>
            </a:r>
            <a:r>
              <a:rPr lang="en-CA" dirty="0" smtClean="0"/>
              <a:t>(Menon et al., 2010)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No single definition of concussion</a:t>
            </a:r>
            <a:endParaRPr lang="en-CA" i="1" dirty="0" smtClean="0"/>
          </a:p>
          <a:p>
            <a:pPr lvl="1"/>
            <a:r>
              <a:rPr lang="en-CA" dirty="0" smtClean="0"/>
              <a:t>Typically neurologic dysfunction due to blunt force trauma to the head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28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6" y="5957047"/>
            <a:ext cx="10515600" cy="345982"/>
          </a:xfrm>
        </p:spPr>
        <p:txBody>
          <a:bodyPr>
            <a:normAutofit fontScale="90000"/>
          </a:bodyPr>
          <a:lstStyle/>
          <a:p>
            <a:r>
              <a:rPr lang="en-CA" sz="2000" dirty="0"/>
              <a:t>From McAllister (2011)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8" y="843524"/>
            <a:ext cx="7316988" cy="4651514"/>
          </a:xfrm>
        </p:spPr>
      </p:pic>
    </p:spTree>
    <p:extLst>
      <p:ext uri="{BB962C8B-B14F-4D97-AF65-F5344CB8AC3E}">
        <p14:creationId xmlns:p14="http://schemas.microsoft.com/office/powerpoint/2010/main" val="26941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Diffuse Axonal Injury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Occurs both in primary and secondary phase (Giza and </a:t>
            </a:r>
            <a:r>
              <a:rPr lang="en-CA" dirty="0" err="1" smtClean="0"/>
              <a:t>Hovda</a:t>
            </a:r>
            <a:r>
              <a:rPr lang="en-CA" dirty="0" smtClean="0"/>
              <a:t>, 2001)</a:t>
            </a:r>
          </a:p>
          <a:p>
            <a:endParaRPr lang="en-CA" dirty="0"/>
          </a:p>
          <a:p>
            <a:r>
              <a:rPr lang="en-CA" dirty="0" smtClean="0"/>
              <a:t>Mechanical damage due to neuroanatomical and pathophysiological changes (Smith, </a:t>
            </a:r>
            <a:r>
              <a:rPr lang="en-CA" dirty="0" err="1" smtClean="0"/>
              <a:t>Meaney</a:t>
            </a:r>
            <a:r>
              <a:rPr lang="en-CA" dirty="0" smtClean="0"/>
              <a:t> and Shull, 2003)</a:t>
            </a:r>
          </a:p>
          <a:p>
            <a:endParaRPr lang="en-CA" dirty="0"/>
          </a:p>
          <a:p>
            <a:r>
              <a:rPr lang="en-CA" dirty="0" smtClean="0"/>
              <a:t>Wallerian Degeneration: mass axonal and myelin degeneration</a:t>
            </a:r>
          </a:p>
          <a:p>
            <a:pPr lvl="1"/>
            <a:r>
              <a:rPr lang="en-CA" dirty="0" smtClean="0"/>
              <a:t>Part of axon distal to cell body disintegrates</a:t>
            </a:r>
          </a:p>
          <a:p>
            <a:endParaRPr lang="en-CA" dirty="0" smtClean="0"/>
          </a:p>
          <a:p>
            <a:r>
              <a:rPr lang="en-CA" dirty="0" smtClean="0"/>
              <a:t>Myelin reduces over time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9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wNvcFJEHb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4976" y="524436"/>
            <a:ext cx="10162988" cy="57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Neuroendocrinology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9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Hypopituitarism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i="1" dirty="0"/>
              <a:t>Pituitary dysfunction  defined by deficient production of one or more pituitary hormones at least 1 year after injury </a:t>
            </a:r>
            <a:r>
              <a:rPr lang="en-CA" dirty="0" smtClean="0"/>
              <a:t>“ (Wilkinson et al., 2012)</a:t>
            </a:r>
          </a:p>
          <a:p>
            <a:endParaRPr lang="en-CA" dirty="0" smtClean="0"/>
          </a:p>
          <a:p>
            <a:r>
              <a:rPr lang="en-CA" dirty="0" smtClean="0"/>
              <a:t>Caused by necrosis in periphery of pituitary gland</a:t>
            </a:r>
          </a:p>
          <a:p>
            <a:pPr lvl="1"/>
            <a:r>
              <a:rPr lang="en-CA" dirty="0" smtClean="0"/>
              <a:t>Exact effects dependent on location of damage (Yuan &amp; Wade, 1991)</a:t>
            </a:r>
          </a:p>
          <a:p>
            <a:endParaRPr lang="en-CA" dirty="0" smtClean="0"/>
          </a:p>
          <a:p>
            <a:r>
              <a:rPr lang="en-CA" dirty="0" smtClean="0"/>
              <a:t>Some degree found in 40% of patients with some form of TBI (Daniel et al., 2000)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Hypopituitarism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0" y="1314637"/>
            <a:ext cx="10515600" cy="4351338"/>
          </a:xfrm>
        </p:spPr>
        <p:txBody>
          <a:bodyPr/>
          <a:lstStyle/>
          <a:p>
            <a:r>
              <a:rPr lang="en-CA" dirty="0" smtClean="0"/>
              <a:t>Positive correlation with injury severity and frequency</a:t>
            </a:r>
            <a:endParaRPr lang="en-CA" dirty="0"/>
          </a:p>
          <a:p>
            <a:r>
              <a:rPr lang="en-CA" dirty="0" smtClean="0"/>
              <a:t>Cognitive, emotional and developmental effects (Greco, </a:t>
            </a:r>
            <a:r>
              <a:rPr lang="en-CA" dirty="0" err="1" smtClean="0"/>
              <a:t>Hovda</a:t>
            </a:r>
            <a:r>
              <a:rPr lang="en-CA" dirty="0" smtClean="0"/>
              <a:t> &amp; </a:t>
            </a:r>
            <a:r>
              <a:rPr lang="en-CA" dirty="0" err="1" smtClean="0"/>
              <a:t>Prins</a:t>
            </a:r>
            <a:r>
              <a:rPr lang="en-CA" dirty="0" smtClean="0"/>
              <a:t>, 2013)</a:t>
            </a:r>
          </a:p>
          <a:p>
            <a:pPr lvl="1"/>
            <a:r>
              <a:rPr lang="en-CA" dirty="0" smtClean="0"/>
              <a:t>Growth Hormone Deficiency</a:t>
            </a:r>
          </a:p>
          <a:p>
            <a:pPr lvl="1"/>
            <a:r>
              <a:rPr lang="en-CA" dirty="0" smtClean="0"/>
              <a:t>Lack of hormones in amygdala, putamen, prefrontal cortex</a:t>
            </a:r>
          </a:p>
          <a:p>
            <a:r>
              <a:rPr lang="en-CA" dirty="0" smtClean="0"/>
              <a:t>Largely undiagnosed and undertreated (</a:t>
            </a:r>
            <a:r>
              <a:rPr lang="en-CA" dirty="0" err="1" smtClean="0"/>
              <a:t>Gasco</a:t>
            </a:r>
            <a:r>
              <a:rPr lang="en-CA" dirty="0" smtClean="0"/>
              <a:t> et al., 2010)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01294"/>
            <a:ext cx="3809999" cy="27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Assessment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6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Difficulties in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Clinicians and Researchers employ scales and neuroimaging when assessing TBI</a:t>
            </a:r>
          </a:p>
          <a:p>
            <a:endParaRPr lang="en-CA" dirty="0" smtClean="0"/>
          </a:p>
          <a:p>
            <a:r>
              <a:rPr lang="en-CA" dirty="0" smtClean="0"/>
              <a:t>Secondary phase trauma extends over time</a:t>
            </a:r>
          </a:p>
          <a:p>
            <a:endParaRPr lang="en-CA" dirty="0" smtClean="0"/>
          </a:p>
          <a:p>
            <a:r>
              <a:rPr lang="en-CA" dirty="0" smtClean="0"/>
              <a:t>Scales ambiguous due to lack of operational definitions</a:t>
            </a:r>
          </a:p>
          <a:p>
            <a:endParaRPr lang="en-CA" dirty="0" smtClean="0"/>
          </a:p>
          <a:p>
            <a:r>
              <a:rPr lang="en-CA" dirty="0" smtClean="0"/>
              <a:t>Neuroimaging is correlative not causational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1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Severity Scales – Glasgow Coma Scale (</a:t>
            </a:r>
            <a:r>
              <a:rPr lang="en-CA" dirty="0" smtClean="0"/>
              <a:t>GCS)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Assess level of responsiveness in patient with acute brain damage</a:t>
            </a:r>
          </a:p>
          <a:p>
            <a:endParaRPr lang="en-CA" dirty="0" smtClean="0"/>
          </a:p>
          <a:p>
            <a:r>
              <a:rPr lang="en-CA" dirty="0" smtClean="0"/>
              <a:t>3 factors: (1) eye opening, (2) best motor response, (3) best verbal response</a:t>
            </a:r>
          </a:p>
          <a:p>
            <a:endParaRPr lang="en-CA" dirty="0" smtClean="0"/>
          </a:p>
          <a:p>
            <a:r>
              <a:rPr lang="en-CA" dirty="0" smtClean="0"/>
              <a:t>Scored 1-15 for severity of damage</a:t>
            </a:r>
          </a:p>
          <a:p>
            <a:endParaRPr lang="en-CA" dirty="0"/>
          </a:p>
          <a:p>
            <a:r>
              <a:rPr lang="en-CA" dirty="0" smtClean="0"/>
              <a:t>Pediatric Coma Scale</a:t>
            </a:r>
          </a:p>
          <a:p>
            <a:pPr marL="0" indent="0">
              <a:buNone/>
            </a:pPr>
            <a:r>
              <a:rPr lang="en-CA" sz="2000" dirty="0" smtClean="0"/>
              <a:t>From Wright  (2011)</a:t>
            </a:r>
          </a:p>
        </p:txBody>
      </p:sp>
    </p:spTree>
    <p:extLst>
      <p:ext uri="{BB962C8B-B14F-4D97-AF65-F5344CB8AC3E}">
        <p14:creationId xmlns:p14="http://schemas.microsoft.com/office/powerpoint/2010/main" val="158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" y="-290513"/>
            <a:ext cx="10554759" cy="7548563"/>
          </a:xfrm>
        </p:spPr>
      </p:pic>
    </p:spTree>
    <p:extLst>
      <p:ext uri="{BB962C8B-B14F-4D97-AF65-F5344CB8AC3E}">
        <p14:creationId xmlns:p14="http://schemas.microsoft.com/office/powerpoint/2010/main" val="16688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9484"/>
            <a:ext cx="10515600" cy="84147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Several Other Operational Definitions of TBI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954"/>
            <a:ext cx="10515600" cy="5350990"/>
          </a:xfrm>
        </p:spPr>
        <p:txBody>
          <a:bodyPr>
            <a:normAutofit fontScale="92500" lnSpcReduction="20000"/>
          </a:bodyPr>
          <a:lstStyle/>
          <a:p>
            <a:r>
              <a:rPr lang="en-CA" b="1" u="sng" dirty="0" smtClean="0"/>
              <a:t>ACRM (1993)</a:t>
            </a:r>
          </a:p>
          <a:p>
            <a:pPr lvl="1"/>
            <a:r>
              <a:rPr lang="en-CA" dirty="0" smtClean="0"/>
              <a:t>A patient with mild TBI is a person who has had a traumatically induced physiological disruption of brain function, as manifested by at least one of the following:</a:t>
            </a:r>
          </a:p>
          <a:p>
            <a:pPr lvl="1"/>
            <a:r>
              <a:rPr lang="en-CA" dirty="0" smtClean="0"/>
              <a:t>Any period of loss of consciousness ≤30 min</a:t>
            </a:r>
          </a:p>
          <a:p>
            <a:pPr lvl="1"/>
            <a:r>
              <a:rPr lang="en-CA" dirty="0" smtClean="0"/>
              <a:t>Any loss of memory for events immediately before or after the accident (post-traumatic amnesia &lt;24 h)</a:t>
            </a:r>
          </a:p>
          <a:p>
            <a:pPr lvl="1"/>
            <a:r>
              <a:rPr lang="en-CA" dirty="0" smtClean="0"/>
              <a:t>Any alteration in mental state at the time of the accident (such as feeling dazed, disorientated or confused)</a:t>
            </a:r>
          </a:p>
          <a:p>
            <a:pPr lvl="1"/>
            <a:r>
              <a:rPr lang="en-CA" dirty="0" smtClean="0"/>
              <a:t>Focal neurological deficit(s) that may or may not be transient</a:t>
            </a:r>
          </a:p>
          <a:p>
            <a:pPr lvl="1"/>
            <a:r>
              <a:rPr lang="en-CA" dirty="0" smtClean="0"/>
              <a:t>GCS score 13–15 after 30 min</a:t>
            </a:r>
          </a:p>
          <a:p>
            <a:r>
              <a:rPr lang="en-CA" b="1" u="sng" dirty="0" smtClean="0"/>
              <a:t>WHO (2004)</a:t>
            </a:r>
          </a:p>
          <a:p>
            <a:pPr lvl="1"/>
            <a:r>
              <a:rPr lang="en-CA" dirty="0" smtClean="0"/>
              <a:t>Mild TBI is an acute brain injury resulting from mechanical energy to the head from external physical forces. Operational criteria for clinical identification include:</a:t>
            </a:r>
          </a:p>
          <a:p>
            <a:pPr lvl="1"/>
            <a:r>
              <a:rPr lang="en-CA" dirty="0" smtClean="0"/>
              <a:t>Confusion or disorientation</a:t>
            </a:r>
          </a:p>
          <a:p>
            <a:pPr lvl="1"/>
            <a:r>
              <a:rPr lang="en-CA" dirty="0" smtClean="0"/>
              <a:t>Loss of consciousness ≤30 min</a:t>
            </a:r>
          </a:p>
          <a:p>
            <a:pPr lvl="1"/>
            <a:r>
              <a:rPr lang="en-CA" dirty="0" smtClean="0"/>
              <a:t>Post-traumatic amnesia ≤24 h</a:t>
            </a:r>
          </a:p>
          <a:p>
            <a:pPr lvl="1"/>
            <a:r>
              <a:rPr lang="en-CA" dirty="0" smtClean="0"/>
              <a:t>And/or other transient neurological abnormalities such as focal signs, seizure and intracranial lesion not requiring surgery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62886" y="6251944"/>
            <a:ext cx="1066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From </a:t>
            </a:r>
            <a:r>
              <a:rPr lang="en-CA" dirty="0" err="1" smtClean="0"/>
              <a:t>Roozenbeek</a:t>
            </a:r>
            <a:r>
              <a:rPr lang="en-CA" dirty="0" smtClean="0"/>
              <a:t>, Maas &amp; Menon (2013)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2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Mini-Mental State Exam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Evaluation of cognitive impairment</a:t>
            </a:r>
          </a:p>
          <a:p>
            <a:endParaRPr lang="en-CA" dirty="0" smtClean="0"/>
          </a:p>
          <a:p>
            <a:r>
              <a:rPr lang="en-CA" dirty="0" smtClean="0"/>
              <a:t>5 areas of cognition examined:</a:t>
            </a:r>
          </a:p>
          <a:p>
            <a:pPr lvl="1"/>
            <a:r>
              <a:rPr lang="en-CA" dirty="0" smtClean="0"/>
              <a:t>orientation</a:t>
            </a:r>
            <a:r>
              <a:rPr lang="en-CA" dirty="0"/>
              <a:t>, registration, attention and calculation, </a:t>
            </a:r>
            <a:r>
              <a:rPr lang="en-CA" dirty="0" smtClean="0"/>
              <a:t>recall </a:t>
            </a:r>
            <a:r>
              <a:rPr lang="en-CA" dirty="0"/>
              <a:t>and </a:t>
            </a:r>
            <a:r>
              <a:rPr lang="en-CA" dirty="0" smtClean="0"/>
              <a:t>language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&lt;23/30 means patient suffering from cognitive impairment</a:t>
            </a:r>
          </a:p>
          <a:p>
            <a:endParaRPr lang="en-CA" dirty="0"/>
          </a:p>
          <a:p>
            <a:r>
              <a:rPr lang="en-CA" dirty="0" smtClean="0"/>
              <a:t>“What year/season/day/month is it?”</a:t>
            </a:r>
          </a:p>
          <a:p>
            <a:r>
              <a:rPr lang="en-CA" dirty="0" smtClean="0"/>
              <a:t>“Copy this design”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8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Neuroimaging – Computed Tomography (CT)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common form of neuroimaging for TBI</a:t>
            </a:r>
          </a:p>
          <a:p>
            <a:r>
              <a:rPr lang="en-CA" dirty="0" smtClean="0"/>
              <a:t>Used for acute intracranial injury and skull fracture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105150"/>
            <a:ext cx="3483102" cy="34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Neuroimaging – Diffusion Tensor 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Measures diffusion of water in particular direction along a membrane</a:t>
            </a:r>
          </a:p>
          <a:p>
            <a:r>
              <a:rPr lang="en-CA" dirty="0" smtClean="0"/>
              <a:t>Excellent at determining connectivity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378906"/>
            <a:ext cx="7581900" cy="3201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3227177"/>
            <a:ext cx="3048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300" dirty="0" smtClean="0"/>
              <a:t>Neuroimaging – Positron Emission Tomography</a:t>
            </a:r>
            <a:endParaRPr lang="en-CA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Uses radioisotopes injected into metabolic compounds such as glucose</a:t>
            </a:r>
          </a:p>
          <a:p>
            <a:r>
              <a:rPr lang="en-CA" dirty="0" smtClean="0"/>
              <a:t>Good at assessing metabolic activity</a:t>
            </a:r>
          </a:p>
          <a:p>
            <a:r>
              <a:rPr lang="en-CA" dirty="0" smtClean="0"/>
              <a:t>Used for patients with severe TBI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3671894"/>
            <a:ext cx="5224462" cy="31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Neuroimaging- Functional Magnetic Resonance Imaging (fMRI)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Looks at deoxygenated hemoglobin levels in the blood</a:t>
            </a:r>
          </a:p>
          <a:p>
            <a:r>
              <a:rPr lang="en-CA" dirty="0" smtClean="0"/>
              <a:t>Scans can be taken in very close intervals</a:t>
            </a:r>
          </a:p>
          <a:p>
            <a:r>
              <a:rPr lang="en-CA" dirty="0" smtClean="0"/>
              <a:t>Easily detects contusions, hemorrhages, edema, </a:t>
            </a:r>
            <a:r>
              <a:rPr lang="en-CA" dirty="0" err="1" smtClean="0"/>
              <a:t>etc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39" y="3371850"/>
            <a:ext cx="6161161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Little published research on treatment for concussion</a:t>
            </a:r>
          </a:p>
          <a:p>
            <a:endParaRPr lang="en-CA" dirty="0" smtClean="0"/>
          </a:p>
          <a:p>
            <a:r>
              <a:rPr lang="en-CA" dirty="0" smtClean="0"/>
              <a:t>Symptoms get better over time</a:t>
            </a:r>
          </a:p>
          <a:p>
            <a:endParaRPr lang="en-CA" dirty="0" smtClean="0"/>
          </a:p>
          <a:p>
            <a:r>
              <a:rPr lang="en-CA" dirty="0" smtClean="0"/>
              <a:t>Evaluate as soon as possible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22" y="2610478"/>
            <a:ext cx="5305760" cy="40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27"/>
          </a:xfrm>
        </p:spPr>
        <p:txBody>
          <a:bodyPr/>
          <a:lstStyle/>
          <a:p>
            <a:r>
              <a:rPr lang="en-CA" dirty="0" smtClean="0"/>
              <a:t>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452"/>
            <a:ext cx="10515600" cy="4831511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rgbClr val="FF0000"/>
                </a:solidFill>
              </a:rPr>
              <a:t>REST!!!</a:t>
            </a:r>
            <a:endParaRPr lang="en-CA" b="1" u="sng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Chronic Traumatic Encephalopathy </a:t>
            </a:r>
          </a:p>
          <a:p>
            <a:pPr lvl="1"/>
            <a:r>
              <a:rPr lang="en-CA" dirty="0" smtClean="0"/>
              <a:t>Build up of Tau Proteins (</a:t>
            </a:r>
            <a:r>
              <a:rPr lang="en-CA" dirty="0" err="1" smtClean="0"/>
              <a:t>Gavett</a:t>
            </a:r>
            <a:r>
              <a:rPr lang="en-CA" dirty="0" smtClean="0"/>
              <a:t> et al., 2010). </a:t>
            </a:r>
          </a:p>
          <a:p>
            <a:pPr lvl="2"/>
            <a:r>
              <a:rPr lang="en-CA" dirty="0" smtClean="0"/>
              <a:t> Neurofibrillary tangles </a:t>
            </a:r>
          </a:p>
          <a:p>
            <a:pPr lvl="1"/>
            <a:r>
              <a:rPr lang="en-CA" dirty="0" smtClean="0"/>
              <a:t>Loss of cognition, mood and personality changes</a:t>
            </a:r>
          </a:p>
          <a:p>
            <a:pPr lvl="1"/>
            <a:r>
              <a:rPr lang="en-CA" dirty="0" smtClean="0"/>
              <a:t>Leads to eventual dementias</a:t>
            </a:r>
          </a:p>
          <a:p>
            <a:r>
              <a:rPr lang="en-CA" dirty="0" smtClean="0"/>
              <a:t>Second Impact Syndrome</a:t>
            </a:r>
          </a:p>
          <a:p>
            <a:pPr lvl="1"/>
            <a:r>
              <a:rPr lang="en-CA" dirty="0" smtClean="0"/>
              <a:t>Consecutive concussions without healing</a:t>
            </a:r>
          </a:p>
          <a:p>
            <a:pPr lvl="1"/>
            <a:r>
              <a:rPr lang="en-CA" dirty="0" smtClean="0"/>
              <a:t>Fatal</a:t>
            </a:r>
            <a:endParaRPr lang="en-CA" dirty="0"/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00" y="1134315"/>
            <a:ext cx="28479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Medication</a:t>
            </a:r>
          </a:p>
          <a:p>
            <a:pPr lvl="1"/>
            <a:r>
              <a:rPr lang="en-CA" dirty="0" smtClean="0"/>
              <a:t>Treat symptoms</a:t>
            </a:r>
          </a:p>
          <a:p>
            <a:pPr lvl="1"/>
            <a:r>
              <a:rPr lang="en-CA" dirty="0" smtClean="0"/>
              <a:t>Hormone Replacement Therapy (Moreau et al., 2013; High Jr. et al., 2010)</a:t>
            </a:r>
          </a:p>
          <a:p>
            <a:pPr lvl="1"/>
            <a:r>
              <a:rPr lang="en-CA" dirty="0" smtClean="0"/>
              <a:t>NMDA Antagonist (</a:t>
            </a:r>
            <a:r>
              <a:rPr lang="en-CA" dirty="0" err="1" smtClean="0"/>
              <a:t>Panter</a:t>
            </a:r>
            <a:r>
              <a:rPr lang="en-CA" dirty="0" smtClean="0"/>
              <a:t> and </a:t>
            </a:r>
            <a:r>
              <a:rPr lang="en-CA" dirty="0" err="1" smtClean="0"/>
              <a:t>Faden</a:t>
            </a:r>
            <a:r>
              <a:rPr lang="en-CA" dirty="0" smtClean="0"/>
              <a:t>, 1992)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Cognitive </a:t>
            </a:r>
            <a:r>
              <a:rPr lang="en-CA" dirty="0"/>
              <a:t>rehabilitation</a:t>
            </a:r>
          </a:p>
          <a:p>
            <a:endParaRPr lang="en-CA" dirty="0"/>
          </a:p>
          <a:p>
            <a:r>
              <a:rPr lang="en-CA" dirty="0"/>
              <a:t>Moderate Hypothermia (Marion et al., 1997)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32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Recovery and Neuroplasticity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8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Recovery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Mild concussions recover in approximately 3 weeks </a:t>
            </a:r>
          </a:p>
          <a:p>
            <a:endParaRPr lang="en-CA" u="sng" dirty="0" smtClean="0"/>
          </a:p>
          <a:p>
            <a:r>
              <a:rPr lang="en-CA" u="sng" dirty="0" smtClean="0"/>
              <a:t>Post-concussive syndrome </a:t>
            </a:r>
            <a:r>
              <a:rPr lang="en-CA" dirty="0" smtClean="0"/>
              <a:t>– symptoms lingering after 3 weeks</a:t>
            </a:r>
          </a:p>
          <a:p>
            <a:pPr lvl="1"/>
            <a:r>
              <a:rPr lang="en-CA" dirty="0" smtClean="0"/>
              <a:t>Recovery dependant on severity and frequency of trauma</a:t>
            </a:r>
          </a:p>
          <a:p>
            <a:endParaRPr lang="en-CA" dirty="0"/>
          </a:p>
          <a:p>
            <a:r>
              <a:rPr lang="en-CA" dirty="0" smtClean="0"/>
              <a:t>Recovery and plasticity influenced by environment and learning</a:t>
            </a:r>
          </a:p>
          <a:p>
            <a:pPr lvl="1"/>
            <a:r>
              <a:rPr lang="en-CA" dirty="0" smtClean="0"/>
              <a:t>Post-concussive vulnerability period (Giza &amp; </a:t>
            </a:r>
            <a:r>
              <a:rPr lang="en-CA" dirty="0" err="1" smtClean="0"/>
              <a:t>DiFiori</a:t>
            </a:r>
            <a:r>
              <a:rPr lang="en-CA" dirty="0" smtClean="0"/>
              <a:t>, 2010)</a:t>
            </a:r>
          </a:p>
          <a:p>
            <a:pPr lvl="1"/>
            <a:endParaRPr lang="en-CA" dirty="0"/>
          </a:p>
          <a:p>
            <a:r>
              <a:rPr lang="en-CA" dirty="0" smtClean="0"/>
              <a:t>Difficult to assess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7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Penetrating Brain Injury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2" y="1487836"/>
            <a:ext cx="8150586" cy="5079220"/>
          </a:xfrm>
        </p:spPr>
      </p:pic>
    </p:spTree>
    <p:extLst>
      <p:ext uri="{BB962C8B-B14F-4D97-AF65-F5344CB8AC3E}">
        <p14:creationId xmlns:p14="http://schemas.microsoft.com/office/powerpoint/2010/main" val="1282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Anatomical Neuroplasticity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Complete restoration and structural recovery impossible</a:t>
            </a:r>
          </a:p>
          <a:p>
            <a:pPr lvl="1"/>
            <a:r>
              <a:rPr lang="en-CA" dirty="0" smtClean="0"/>
              <a:t>Gliosis </a:t>
            </a:r>
          </a:p>
          <a:p>
            <a:pPr lvl="1"/>
            <a:r>
              <a:rPr lang="en-CA" dirty="0" smtClean="0"/>
              <a:t>Calcification</a:t>
            </a:r>
            <a:endParaRPr lang="en-CA" dirty="0"/>
          </a:p>
          <a:p>
            <a:r>
              <a:rPr lang="en-CA" dirty="0" smtClean="0"/>
              <a:t>Some neurogenesis possible in certain areas</a:t>
            </a:r>
          </a:p>
          <a:p>
            <a:pPr lvl="1"/>
            <a:r>
              <a:rPr lang="en-CA" dirty="0" err="1" smtClean="0"/>
              <a:t>Subventricular</a:t>
            </a:r>
            <a:r>
              <a:rPr lang="en-CA" dirty="0" smtClean="0"/>
              <a:t> Zone, Hippocampus, Hypothalamus (Cheng, 2013)</a:t>
            </a:r>
            <a:endParaRPr lang="en-CA" dirty="0"/>
          </a:p>
          <a:p>
            <a:r>
              <a:rPr lang="en-CA" dirty="0"/>
              <a:t>Microglial Involvement:</a:t>
            </a:r>
          </a:p>
          <a:p>
            <a:pPr lvl="1"/>
            <a:r>
              <a:rPr lang="en-CA" dirty="0"/>
              <a:t>Microglia responsible for expression of </a:t>
            </a:r>
            <a:r>
              <a:rPr lang="en-CA" dirty="0" err="1"/>
              <a:t>synaptophysin</a:t>
            </a:r>
            <a:r>
              <a:rPr lang="en-CA" dirty="0"/>
              <a:t> and </a:t>
            </a:r>
            <a:r>
              <a:rPr lang="en-CA" dirty="0" err="1"/>
              <a:t>neuritogenesis</a:t>
            </a:r>
            <a:r>
              <a:rPr lang="en-CA" dirty="0"/>
              <a:t> (</a:t>
            </a:r>
            <a:r>
              <a:rPr lang="en-CA" dirty="0" err="1"/>
              <a:t>Madinier</a:t>
            </a:r>
            <a:r>
              <a:rPr lang="en-CA" dirty="0"/>
              <a:t> et al., 2009)</a:t>
            </a:r>
          </a:p>
          <a:p>
            <a:r>
              <a:rPr lang="en-CA" dirty="0" smtClean="0"/>
              <a:t>Compensation in peripheral areas</a:t>
            </a:r>
            <a:endParaRPr lang="en-CA" dirty="0"/>
          </a:p>
          <a:p>
            <a:pPr lvl="1"/>
            <a:r>
              <a:rPr lang="en-CA" dirty="0" smtClean="0"/>
              <a:t>3 compensation areas (</a:t>
            </a:r>
            <a:r>
              <a:rPr lang="en-CA" dirty="0" err="1" smtClean="0"/>
              <a:t>Nudo</a:t>
            </a:r>
            <a:r>
              <a:rPr lang="en-CA" dirty="0" smtClean="0"/>
              <a:t>, 2006)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Neuroplasticity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Basis of recovery – Brain Derived Neurotropic Factors</a:t>
            </a:r>
          </a:p>
          <a:p>
            <a:pPr lvl="1"/>
            <a:r>
              <a:rPr lang="en-CA" dirty="0" smtClean="0"/>
              <a:t>Stimulate synaptogenesis and maintenance/recovery of damaged cells</a:t>
            </a:r>
          </a:p>
          <a:p>
            <a:pPr lvl="1"/>
            <a:r>
              <a:rPr lang="en-CA" dirty="0" smtClean="0"/>
              <a:t>Enriched environment increases cognitive performance in rats</a:t>
            </a:r>
          </a:p>
          <a:p>
            <a:pPr lvl="1"/>
            <a:endParaRPr lang="en-CA" dirty="0"/>
          </a:p>
          <a:p>
            <a:r>
              <a:rPr lang="en-CA" dirty="0" smtClean="0"/>
              <a:t>Individual factors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e </a:t>
            </a:r>
            <a:r>
              <a:rPr lang="en-CA" dirty="0" err="1" smtClean="0"/>
              <a:t>Krujik</a:t>
            </a:r>
            <a:r>
              <a:rPr lang="en-CA" dirty="0" smtClean="0"/>
              <a:t> et al. (2002): 72% ‘fully’ recovered, 28% did not</a:t>
            </a:r>
          </a:p>
          <a:p>
            <a:pPr lvl="1"/>
            <a:endParaRPr lang="en-CA" dirty="0"/>
          </a:p>
          <a:p>
            <a:r>
              <a:rPr lang="en-CA" dirty="0" smtClean="0"/>
              <a:t>Age differences</a:t>
            </a:r>
          </a:p>
          <a:p>
            <a:pPr lvl="1"/>
            <a:r>
              <a:rPr lang="en-CA" dirty="0" smtClean="0"/>
              <a:t>Window of youth in rats (</a:t>
            </a:r>
            <a:r>
              <a:rPr lang="en-CA" dirty="0" err="1" smtClean="0"/>
              <a:t>Prins</a:t>
            </a:r>
            <a:r>
              <a:rPr lang="en-CA" dirty="0" smtClean="0"/>
              <a:t> &amp; </a:t>
            </a:r>
            <a:r>
              <a:rPr lang="en-CA" dirty="0" err="1" smtClean="0"/>
              <a:t>Hovda</a:t>
            </a:r>
            <a:r>
              <a:rPr lang="en-CA" dirty="0" smtClean="0"/>
              <a:t>, 2009)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8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Comorbidity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Mood disorders</a:t>
            </a:r>
          </a:p>
          <a:p>
            <a:pPr lvl="1"/>
            <a:r>
              <a:rPr lang="en-CA" dirty="0" smtClean="0"/>
              <a:t>MDD and GAD symptoms for mild TBI (</a:t>
            </a:r>
            <a:r>
              <a:rPr lang="en-CA" dirty="0" err="1" smtClean="0"/>
              <a:t>Guskiwicz</a:t>
            </a:r>
            <a:r>
              <a:rPr lang="en-CA" dirty="0" smtClean="0"/>
              <a:t> et al, 2006; </a:t>
            </a:r>
            <a:r>
              <a:rPr lang="en-CA" dirty="0" err="1" smtClean="0"/>
              <a:t>Fann</a:t>
            </a:r>
            <a:r>
              <a:rPr lang="en-CA" dirty="0" smtClean="0"/>
              <a:t> et al., 2004)</a:t>
            </a:r>
            <a:endParaRPr lang="en-CA" dirty="0"/>
          </a:p>
          <a:p>
            <a:pPr lvl="1"/>
            <a:r>
              <a:rPr lang="en-CA" dirty="0" smtClean="0"/>
              <a:t>Location dependent </a:t>
            </a:r>
          </a:p>
          <a:p>
            <a:pPr lvl="1"/>
            <a:r>
              <a:rPr lang="en-CA" dirty="0" smtClean="0"/>
              <a:t>Unclear reasons for root cause</a:t>
            </a:r>
          </a:p>
          <a:p>
            <a:pPr lvl="1"/>
            <a:r>
              <a:rPr lang="en-CA" dirty="0" smtClean="0"/>
              <a:t>Significant increase in suicide rates</a:t>
            </a:r>
          </a:p>
          <a:p>
            <a:r>
              <a:rPr lang="en-CA" dirty="0" smtClean="0"/>
              <a:t>Substance abuse (Corrigan, 1995)</a:t>
            </a:r>
          </a:p>
          <a:p>
            <a:pPr lvl="1"/>
            <a:r>
              <a:rPr lang="en-CA" dirty="0" smtClean="0"/>
              <a:t>Typically for mild TBI and in males</a:t>
            </a:r>
          </a:p>
          <a:p>
            <a:pPr lvl="1"/>
            <a:r>
              <a:rPr lang="en-CA" dirty="0" smtClean="0"/>
              <a:t>TBI patients exhibit greater alcohol abuse </a:t>
            </a:r>
            <a:r>
              <a:rPr lang="en-CA" dirty="0" smtClean="0"/>
              <a:t>patterns </a:t>
            </a:r>
            <a:r>
              <a:rPr lang="en-CA" dirty="0" smtClean="0"/>
              <a:t>than national average (Corrigan, Rust &amp; Lamb-Hart, 1995)</a:t>
            </a:r>
          </a:p>
          <a:p>
            <a:pPr lvl="1"/>
            <a:r>
              <a:rPr lang="en-CA" dirty="0" smtClean="0"/>
              <a:t>Unclear reasons</a:t>
            </a:r>
          </a:p>
          <a:p>
            <a:r>
              <a:rPr lang="en-CA" dirty="0" smtClean="0"/>
              <a:t>Alzheimer’s Disease, Parkinson’s, Huntingdon’s </a:t>
            </a:r>
          </a:p>
          <a:p>
            <a:pPr lvl="1"/>
            <a:r>
              <a:rPr lang="en-CA" dirty="0" smtClean="0"/>
              <a:t>Due to neurodegeneration </a:t>
            </a:r>
          </a:p>
          <a:p>
            <a:r>
              <a:rPr lang="en-CA" dirty="0" smtClean="0"/>
              <a:t>Epilepsy </a:t>
            </a:r>
          </a:p>
          <a:p>
            <a:pPr lvl="1"/>
            <a:r>
              <a:rPr lang="en-CA" dirty="0" smtClean="0"/>
              <a:t>Risk approaching 50% (Lowenstein, 2009).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1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Legal Issues</a:t>
            </a:r>
          </a:p>
          <a:p>
            <a:pPr lvl="1"/>
            <a:r>
              <a:rPr lang="en-CA" dirty="0" smtClean="0"/>
              <a:t>Regulation of sports equipment</a:t>
            </a:r>
          </a:p>
          <a:p>
            <a:pPr lvl="1"/>
            <a:r>
              <a:rPr lang="en-CA" dirty="0" smtClean="0"/>
              <a:t>“Back to training” policies</a:t>
            </a:r>
          </a:p>
          <a:p>
            <a:pPr lvl="1"/>
            <a:endParaRPr lang="en-CA" dirty="0"/>
          </a:p>
          <a:p>
            <a:r>
              <a:rPr lang="en-CA" dirty="0" smtClean="0"/>
              <a:t>Need for concise definition</a:t>
            </a:r>
          </a:p>
          <a:p>
            <a:pPr lvl="1"/>
            <a:r>
              <a:rPr lang="en-CA" dirty="0" smtClean="0"/>
              <a:t>Will allow for better diagnosis and treatment</a:t>
            </a:r>
            <a:endParaRPr lang="en-CA" dirty="0"/>
          </a:p>
          <a:p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1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9310"/>
          </a:xfrm>
        </p:spPr>
        <p:txBody>
          <a:bodyPr>
            <a:normAutofit fontScale="90000"/>
          </a:bodyPr>
          <a:lstStyle/>
          <a:p>
            <a:r>
              <a:rPr lang="en-CA" sz="3100" dirty="0" smtClean="0">
                <a:latin typeface="+mn-lt"/>
              </a:rPr>
              <a:t>References</a:t>
            </a:r>
            <a:r>
              <a:rPr lang="en-CA" sz="1200" dirty="0" smtClean="0">
                <a:latin typeface="+mn-lt"/>
              </a:rPr>
              <a:t> </a:t>
            </a:r>
            <a:endParaRPr lang="en-CA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3036"/>
            <a:ext cx="10515600" cy="5652527"/>
          </a:xfrm>
        </p:spPr>
        <p:txBody>
          <a:bodyPr>
            <a:normAutofit fontScale="77500" lnSpcReduction="20000"/>
          </a:bodyPr>
          <a:lstStyle/>
          <a:p>
            <a:r>
              <a:rPr lang="en-CA" sz="1200" dirty="0"/>
              <a:t>Anderson, T., </a:t>
            </a:r>
            <a:r>
              <a:rPr lang="en-CA" sz="1200" dirty="0" err="1"/>
              <a:t>Heitger</a:t>
            </a:r>
            <a:r>
              <a:rPr lang="en-CA" sz="1200" dirty="0"/>
              <a:t>, M., Macleod, A. D. (2006). Concussion and mild head injury. Practical Neurology. 6(6):342-357. </a:t>
            </a:r>
            <a:r>
              <a:rPr lang="en-CA" sz="1200" dirty="0" smtClean="0"/>
              <a:t>doi:10.1136/jnnp.2006.106583</a:t>
            </a:r>
          </a:p>
          <a:p>
            <a:r>
              <a:rPr lang="en-CA" sz="1200" dirty="0" err="1"/>
              <a:t>Battinn</a:t>
            </a:r>
            <a:r>
              <a:rPr lang="en-CA" sz="1200" dirty="0"/>
              <a:t>, B., Cobb, S. (2004). Second-impact syndrome. Journal of School Nursing. 20(5): 262-267. </a:t>
            </a:r>
            <a:r>
              <a:rPr lang="en-CA" sz="1200" dirty="0" err="1"/>
              <a:t>doi</a:t>
            </a:r>
            <a:r>
              <a:rPr lang="en-CA" sz="1200" dirty="0"/>
              <a:t>: 10.1177/10598405040200050401</a:t>
            </a:r>
          </a:p>
          <a:p>
            <a:r>
              <a:rPr lang="en-CA" sz="1200" dirty="0"/>
              <a:t>Belanger, H. G., </a:t>
            </a:r>
            <a:r>
              <a:rPr lang="en-CA" sz="1200" dirty="0" err="1"/>
              <a:t>Vanderploeg</a:t>
            </a:r>
            <a:r>
              <a:rPr lang="en-CA" sz="1200" dirty="0"/>
              <a:t>, R. D., Curtiss, G., Warden, D. L. (2007). Recent neuroimaging techniques in mild traumatic brain injury. The Journal of Neuropsychiatry and Clinical Neurosciences. 19(1): 5-20. Retrieved November 15, 2015 from: </a:t>
            </a:r>
            <a:r>
              <a:rPr lang="en-CA" sz="1200" dirty="0">
                <a:hlinkClick r:id="rId2"/>
              </a:rPr>
              <a:t>http://</a:t>
            </a:r>
            <a:r>
              <a:rPr lang="en-CA" sz="1200" dirty="0" smtClean="0">
                <a:hlinkClick r:id="rId2"/>
              </a:rPr>
              <a:t>neuro.psychiatryonline.org/doi/10.1176/jnp.2007.19.1.5</a:t>
            </a:r>
            <a:endParaRPr lang="en-CA" sz="1200" dirty="0" smtClean="0"/>
          </a:p>
          <a:p>
            <a:r>
              <a:rPr lang="en-CA" sz="1200" dirty="0" err="1"/>
              <a:t>Beuche</a:t>
            </a:r>
            <a:r>
              <a:rPr lang="en-CA" sz="1200" dirty="0"/>
              <a:t>, W., </a:t>
            </a:r>
            <a:r>
              <a:rPr lang="en-CA" sz="1200" dirty="0" err="1"/>
              <a:t>Friede</a:t>
            </a:r>
            <a:r>
              <a:rPr lang="en-CA" sz="1200" dirty="0"/>
              <a:t>, R. L. (1984). The role of non-resident cells in </a:t>
            </a:r>
            <a:r>
              <a:rPr lang="en-CA" sz="1200" dirty="0" err="1"/>
              <a:t>wallerian</a:t>
            </a:r>
            <a:r>
              <a:rPr lang="en-CA" sz="1200" dirty="0"/>
              <a:t> degeneration. Journal of </a:t>
            </a:r>
            <a:r>
              <a:rPr lang="en-CA" sz="1200" dirty="0" err="1"/>
              <a:t>Neurocytology</a:t>
            </a:r>
            <a:r>
              <a:rPr lang="en-CA" sz="1200" dirty="0"/>
              <a:t>. 13(5): 767-796. </a:t>
            </a:r>
            <a:r>
              <a:rPr lang="en-CA" sz="1200" dirty="0" err="1"/>
              <a:t>doi</a:t>
            </a:r>
            <a:r>
              <a:rPr lang="en-CA" sz="1200" dirty="0"/>
              <a:t>: 10.1007/BF01148493</a:t>
            </a:r>
          </a:p>
          <a:p>
            <a:r>
              <a:rPr lang="en-CA" sz="1200" dirty="0" err="1"/>
              <a:t>Bruns</a:t>
            </a:r>
            <a:r>
              <a:rPr lang="en-CA" sz="1200" dirty="0"/>
              <a:t> Jr., J., Hauser, A. W. (2003). The epidemiology of traumatic brain injury: a review. </a:t>
            </a:r>
            <a:r>
              <a:rPr lang="en-CA" sz="1200" dirty="0" err="1"/>
              <a:t>Epilepsia</a:t>
            </a:r>
            <a:r>
              <a:rPr lang="en-CA" sz="1200" dirty="0"/>
              <a:t>. 44(10): 2-10. Retrieved November 11, 2015 from: http://onlinelibrary.wiley.com/doi/10.1046/j.1528-1157.44.s10.3.x/pdf</a:t>
            </a:r>
          </a:p>
          <a:p>
            <a:r>
              <a:rPr lang="en-CA" sz="1200" dirty="0"/>
              <a:t>Burton, M. S. (2011). Long-term treatment of concussion. In Pediatric and Adolescent Concussion. 1:107-115. Retrieved November 11, 2015 from: http://link.springer.com/chapter/10.1007%2F978-0-387-89545-1_9</a:t>
            </a:r>
          </a:p>
          <a:p>
            <a:r>
              <a:rPr lang="en-CA" sz="1200" dirty="0" err="1" smtClean="0"/>
              <a:t>Cervos</a:t>
            </a:r>
            <a:r>
              <a:rPr lang="en-CA" sz="1200" dirty="0" smtClean="0"/>
              <a:t>-Navarro</a:t>
            </a:r>
            <a:r>
              <a:rPr lang="en-CA" sz="1200" dirty="0"/>
              <a:t>, J., </a:t>
            </a:r>
            <a:r>
              <a:rPr lang="en-CA" sz="1200" dirty="0" err="1"/>
              <a:t>Laufuente</a:t>
            </a:r>
            <a:r>
              <a:rPr lang="en-CA" sz="1200" dirty="0"/>
              <a:t>, J. V. (1991). Traumatic brain injuries: structural changes. </a:t>
            </a:r>
            <a:r>
              <a:rPr lang="en-CA" sz="1200" dirty="0" err="1"/>
              <a:t>Jounral</a:t>
            </a:r>
            <a:r>
              <a:rPr lang="en-CA" sz="1200" dirty="0"/>
              <a:t> of the Neurological Sciences. 103: 3-14. </a:t>
            </a:r>
            <a:r>
              <a:rPr lang="en-CA" sz="1200" dirty="0" err="1"/>
              <a:t>doi</a:t>
            </a:r>
            <a:r>
              <a:rPr lang="en-CA" sz="1200" dirty="0"/>
              <a:t>: http://dx.doi.org/10.1016/0022-510X(91)90002-O. </a:t>
            </a:r>
            <a:endParaRPr lang="en-CA" sz="1200" dirty="0" smtClean="0"/>
          </a:p>
          <a:p>
            <a:r>
              <a:rPr lang="en-CA" sz="1200" dirty="0"/>
              <a:t>Cheng, M. F. </a:t>
            </a:r>
            <a:r>
              <a:rPr lang="en-CA" sz="1200" dirty="0" err="1"/>
              <a:t>Hypothalamics</a:t>
            </a:r>
            <a:r>
              <a:rPr lang="en-CA" sz="1200" dirty="0"/>
              <a:t> neurogenesis in the adult brain. Frontiers in Neuroendocrinology. 34(3):167-178. doi:10.1016/j.yfrne.2013.05.001</a:t>
            </a:r>
          </a:p>
          <a:p>
            <a:r>
              <a:rPr lang="en-CA" sz="1200" dirty="0" err="1"/>
              <a:t>Chodobski</a:t>
            </a:r>
            <a:r>
              <a:rPr lang="en-CA" sz="1200" dirty="0"/>
              <a:t>, A., Zink, J. B., </a:t>
            </a:r>
            <a:r>
              <a:rPr lang="en-CA" sz="1200" dirty="0" err="1"/>
              <a:t>Szymydynger-Chodobska</a:t>
            </a:r>
            <a:r>
              <a:rPr lang="en-CA" sz="1200" dirty="0"/>
              <a:t>, J. (2013). CNS barriers in </a:t>
            </a:r>
            <a:r>
              <a:rPr lang="en-CA" sz="1200" dirty="0" err="1"/>
              <a:t>neurotrauma</a:t>
            </a:r>
            <a:r>
              <a:rPr lang="en-CA" sz="1200" dirty="0"/>
              <a:t> in Vascular Mechanisms in CNS Trauma. 5(1): 3-28. </a:t>
            </a:r>
            <a:r>
              <a:rPr lang="en-CA" sz="1200" dirty="0" err="1"/>
              <a:t>doi</a:t>
            </a:r>
            <a:r>
              <a:rPr lang="en-CA" sz="1200" dirty="0"/>
              <a:t>: 10.1007/978-1-4614-8690-9_1</a:t>
            </a:r>
          </a:p>
          <a:p>
            <a:r>
              <a:rPr lang="en-CA" sz="1200" dirty="0"/>
              <a:t>Concussion. 2014. In mayoclinic.org. Retrieved November 11, 2015 from: http://www.mayoclinic.org/diseases-conditions/concussion/basics/definition/con-20019272</a:t>
            </a:r>
          </a:p>
          <a:p>
            <a:r>
              <a:rPr lang="en-CA" sz="1200" dirty="0"/>
              <a:t>Corrigan, J. D. (1995). Substance abuse as a mediating factor in outcome from traumatic brain injury. Archives of Physical Medicine and Rehabilitation. 76(4): 302-309. </a:t>
            </a:r>
            <a:r>
              <a:rPr lang="en-CA" sz="1200" dirty="0" err="1"/>
              <a:t>doi</a:t>
            </a:r>
            <a:r>
              <a:rPr lang="en-CA" sz="1200" dirty="0"/>
              <a:t>: http://dx.doi.org/10.1016/S0003-9993(95)80654-7</a:t>
            </a:r>
          </a:p>
          <a:p>
            <a:r>
              <a:rPr lang="en-CA" sz="1200" dirty="0"/>
              <a:t>Corrigan, J. D., Rust, E., Lamb-Hart, G. L. (1995). The nature and extent of substance abuse problems in persons with traumatic brain injury. Journal of Head Trauma Rehabilitation. 10(3). Retrieved November 11, 2015 from: http://journals.lww.com/headtraumarehab/Abstract/1995/06000/The_nature_and_extent_of_substance_abuse_problems.4.aspx</a:t>
            </a:r>
          </a:p>
          <a:p>
            <a:r>
              <a:rPr lang="en-CA" sz="1200" dirty="0"/>
              <a:t>Dahab, K. S., Bernhardt, D. T. (2011). Utilization of Imaging Technology in Concussion Assessment. In Pediatric and Adolescent Concussion. 1:81-91. Retrieved November 11, 2015 from: http://link.springer.com/chapter/10.1007%2F978-0-387-89545-1_7</a:t>
            </a:r>
          </a:p>
          <a:p>
            <a:r>
              <a:rPr lang="en-CA" sz="1200" dirty="0" err="1"/>
              <a:t>Fann</a:t>
            </a:r>
            <a:r>
              <a:rPr lang="en-CA" sz="1200" dirty="0"/>
              <a:t>, J. R., </a:t>
            </a:r>
            <a:r>
              <a:rPr lang="en-CA" sz="1200" dirty="0" err="1"/>
              <a:t>Burnington</a:t>
            </a:r>
            <a:r>
              <a:rPr lang="en-CA" sz="1200" dirty="0"/>
              <a:t>, B., </a:t>
            </a:r>
            <a:r>
              <a:rPr lang="en-CA" sz="1200" dirty="0" err="1"/>
              <a:t>Leonetti</a:t>
            </a:r>
            <a:r>
              <a:rPr lang="en-CA" sz="1200" dirty="0"/>
              <a:t>, A., Jaffe, K., </a:t>
            </a:r>
            <a:r>
              <a:rPr lang="en-CA" sz="1200" dirty="0" err="1"/>
              <a:t>Katon</a:t>
            </a:r>
            <a:r>
              <a:rPr lang="en-CA" sz="1200" dirty="0"/>
              <a:t>, W. J., Thompson, R. S. (2004). Psychiatric illness following traumatic brain injury in an adult health maintenance organization population. Archives of General Psychiatry. 61(1):53-61. doi:10.1001/archpsyc.61.1.53. </a:t>
            </a:r>
          </a:p>
          <a:p>
            <a:r>
              <a:rPr lang="en-CA" sz="1200" dirty="0" err="1"/>
              <a:t>Freco</a:t>
            </a:r>
            <a:r>
              <a:rPr lang="en-CA" sz="1200" dirty="0"/>
              <a:t>, T., </a:t>
            </a:r>
            <a:r>
              <a:rPr lang="en-CA" sz="1200" dirty="0" err="1"/>
              <a:t>Hovda</a:t>
            </a:r>
            <a:r>
              <a:rPr lang="en-CA" sz="1200" dirty="0"/>
              <a:t>, D., </a:t>
            </a:r>
            <a:r>
              <a:rPr lang="en-CA" sz="1200" dirty="0" err="1"/>
              <a:t>Prins</a:t>
            </a:r>
            <a:r>
              <a:rPr lang="en-CA" sz="1200" dirty="0"/>
              <a:t>, M. (2013). The effects of repeat traumatic brain injury on the pituitary in adolescent rats. Journal of </a:t>
            </a:r>
            <a:r>
              <a:rPr lang="en-CA" sz="1200" dirty="0" err="1"/>
              <a:t>Neurotrauma</a:t>
            </a:r>
            <a:r>
              <a:rPr lang="en-CA" sz="1200" dirty="0"/>
              <a:t>. 30(23): 1983-1990. doi:10.1089/neu.2013.2990</a:t>
            </a:r>
            <a:r>
              <a:rPr lang="en-CA" sz="1200" dirty="0" smtClean="0"/>
              <a:t>.</a:t>
            </a:r>
          </a:p>
          <a:p>
            <a:r>
              <a:rPr lang="en-CA" sz="1200" dirty="0"/>
              <a:t>Gage, F. H. (2002). Neurogenesis in the adult brain. The Journal of Neuroscience. 22(3): 612-613. Retrieved November 14, 2015 from: http://www.jneurosci.org/content/22/3/612.short </a:t>
            </a:r>
          </a:p>
          <a:p>
            <a:r>
              <a:rPr lang="en-CA" sz="1200" dirty="0" err="1"/>
              <a:t>Gasco</a:t>
            </a:r>
            <a:r>
              <a:rPr lang="en-CA" sz="1200" dirty="0"/>
              <a:t>, V., </a:t>
            </a:r>
            <a:r>
              <a:rPr lang="en-CA" sz="1200" dirty="0" err="1"/>
              <a:t>Prodam</a:t>
            </a:r>
            <a:r>
              <a:rPr lang="en-CA" sz="1200" dirty="0"/>
              <a:t>, F., Pagano L., </a:t>
            </a:r>
            <a:r>
              <a:rPr lang="en-CA" sz="1200" dirty="0" err="1"/>
              <a:t>Grottoli</a:t>
            </a:r>
            <a:r>
              <a:rPr lang="en-CA" sz="1200" dirty="0"/>
              <a:t>, S., </a:t>
            </a:r>
            <a:r>
              <a:rPr lang="en-CA" sz="1200" dirty="0" err="1"/>
              <a:t>Belcastro</a:t>
            </a:r>
            <a:r>
              <a:rPr lang="en-CA" sz="1200" dirty="0"/>
              <a:t>, S., </a:t>
            </a:r>
            <a:r>
              <a:rPr lang="en-CA" sz="1200" dirty="0" err="1"/>
              <a:t>Marzullo</a:t>
            </a:r>
            <a:r>
              <a:rPr lang="en-CA" sz="1200" dirty="0"/>
              <a:t>, P., </a:t>
            </a:r>
            <a:r>
              <a:rPr lang="en-CA" sz="1200" dirty="0" err="1"/>
              <a:t>Beccuti</a:t>
            </a:r>
            <a:r>
              <a:rPr lang="en-CA" sz="1200" dirty="0"/>
              <a:t>, G., </a:t>
            </a:r>
            <a:r>
              <a:rPr lang="en-CA" sz="1200" dirty="0" err="1"/>
              <a:t>Ghino</a:t>
            </a:r>
            <a:r>
              <a:rPr lang="en-CA" sz="1200" dirty="0"/>
              <a:t>, E., </a:t>
            </a:r>
            <a:r>
              <a:rPr lang="en-CA" sz="1200" dirty="0" err="1"/>
              <a:t>Aimaretti</a:t>
            </a:r>
            <a:r>
              <a:rPr lang="en-CA" sz="1200" dirty="0"/>
              <a:t>, G. (2010). Hypopituitarism following brain injury: when does it occur ad how best to test? Pituitary. 15(1): 20-24. Retrieved November 11, 2015 from: </a:t>
            </a:r>
            <a:r>
              <a:rPr lang="en-CA" sz="1200" dirty="0">
                <a:hlinkClick r:id="rId3"/>
              </a:rPr>
              <a:t>http://link.springer.com/article/10.1007/s11102-010-0235-6#/</a:t>
            </a:r>
            <a:r>
              <a:rPr lang="en-CA" sz="1200" dirty="0" smtClean="0">
                <a:hlinkClick r:id="rId3"/>
              </a:rPr>
              <a:t>page-1</a:t>
            </a:r>
            <a:endParaRPr lang="en-CA" sz="1200" dirty="0" smtClean="0"/>
          </a:p>
          <a:p>
            <a:r>
              <a:rPr lang="en-CA" sz="1200" dirty="0" err="1"/>
              <a:t>Gavett</a:t>
            </a:r>
            <a:r>
              <a:rPr lang="en-CA" sz="1200" dirty="0"/>
              <a:t>, B. E., Stern, R. A., Cantu, R. C., </a:t>
            </a:r>
            <a:r>
              <a:rPr lang="en-CA" sz="1200" dirty="0" err="1"/>
              <a:t>Nowinski</a:t>
            </a:r>
            <a:r>
              <a:rPr lang="en-CA" sz="1200" dirty="0"/>
              <a:t>, C. J., </a:t>
            </a:r>
            <a:r>
              <a:rPr lang="en-CA" sz="1200" dirty="0" err="1"/>
              <a:t>McKeel</a:t>
            </a:r>
            <a:r>
              <a:rPr lang="en-CA" sz="1200" dirty="0"/>
              <a:t>, A. C. (2010). Mild traumatic brain injury: a risk factor for neurodegeneration. Alzheimer’s Research and Therapy. 2(18). doi:10.1186/alzrt42</a:t>
            </a:r>
            <a:endParaRPr lang="en-CA" sz="1200" dirty="0" smtClean="0"/>
          </a:p>
          <a:p>
            <a:r>
              <a:rPr lang="en-CA" sz="1200" dirty="0" err="1"/>
              <a:t>Gennarelli</a:t>
            </a:r>
            <a:r>
              <a:rPr lang="en-CA" sz="1200" dirty="0"/>
              <a:t>, T., Thibault, L. (1982). Biomechanics of acute subdural hematoma. Journal of Trauma-Injury, Infection and Critical Care. 22(8). Retrieved November 17, 2015 from: http://journals.lww.com/jtrauma/Abstract/1982/08000/Biomechanics_of_Acute_Subdural_Hematoma.5.aspx</a:t>
            </a:r>
            <a:endParaRPr lang="en-CA" sz="1200" dirty="0" smtClean="0"/>
          </a:p>
          <a:p>
            <a:r>
              <a:rPr lang="en-CA" sz="1200" dirty="0" err="1" smtClean="0"/>
              <a:t>Gijn</a:t>
            </a:r>
            <a:r>
              <a:rPr lang="en-CA" sz="1200" dirty="0"/>
              <a:t>, J. V., </a:t>
            </a:r>
            <a:r>
              <a:rPr lang="en-CA" sz="1200" dirty="0" err="1"/>
              <a:t>Hijdra</a:t>
            </a:r>
            <a:r>
              <a:rPr lang="en-CA" sz="1200" dirty="0"/>
              <a:t>, A., </a:t>
            </a:r>
            <a:r>
              <a:rPr lang="en-CA" sz="1200" dirty="0" err="1"/>
              <a:t>Wijdicks</a:t>
            </a:r>
            <a:r>
              <a:rPr lang="en-CA" sz="1200" dirty="0"/>
              <a:t>, E. F. M., </a:t>
            </a:r>
            <a:r>
              <a:rPr lang="en-CA" sz="1200" dirty="0" err="1"/>
              <a:t>Vermeulen</a:t>
            </a:r>
            <a:r>
              <a:rPr lang="en-CA" sz="1200" dirty="0"/>
              <a:t>, M., van </a:t>
            </a:r>
            <a:r>
              <a:rPr lang="en-CA" sz="1200" dirty="0" err="1"/>
              <a:t>Crevel</a:t>
            </a:r>
            <a:r>
              <a:rPr lang="en-CA" sz="1200" dirty="0"/>
              <a:t>, H. (2012). Acute hydrocephalus after aneurysmal subarachnoid hemorrhage. Journal of Neurosurgery. 116(5): 335-362. Retrieved November 11, 2015 from: http://thejns.org/doi/abs/10.3171/jns.1985.63.3.0355@col.2012.116.issue-5 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8450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416"/>
          </a:xfrm>
        </p:spPr>
        <p:txBody>
          <a:bodyPr>
            <a:noAutofit/>
          </a:bodyPr>
          <a:lstStyle/>
          <a:p>
            <a:r>
              <a:rPr lang="en-CA" sz="2800" dirty="0" smtClean="0">
                <a:latin typeface="+mn-lt"/>
              </a:rPr>
              <a:t>References - continued</a:t>
            </a:r>
            <a:endParaRPr lang="en-CA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2"/>
            <a:ext cx="10515600" cy="5679421"/>
          </a:xfrm>
        </p:spPr>
        <p:txBody>
          <a:bodyPr>
            <a:normAutofit fontScale="85000" lnSpcReduction="20000"/>
          </a:bodyPr>
          <a:lstStyle/>
          <a:p>
            <a:r>
              <a:rPr lang="en-CA" sz="1200" dirty="0"/>
              <a:t>Giza, C. C., </a:t>
            </a:r>
            <a:r>
              <a:rPr lang="en-CA" sz="1200" dirty="0" err="1"/>
              <a:t>DiFiori</a:t>
            </a:r>
            <a:r>
              <a:rPr lang="en-CA" sz="1200" dirty="0"/>
              <a:t>, J. P. (2010). Pathophysiology of sports-related concussion: an update on basic science and translational research. Sports Health: A Multidisciplinary Approach. 3(1):46-51. </a:t>
            </a:r>
            <a:r>
              <a:rPr lang="en-CA" sz="1200" dirty="0" err="1"/>
              <a:t>doi</a:t>
            </a:r>
            <a:r>
              <a:rPr lang="en-CA" sz="1200" dirty="0"/>
              <a:t>: 10.1177/1941738110391732</a:t>
            </a:r>
          </a:p>
          <a:p>
            <a:r>
              <a:rPr lang="en-CA" sz="1200" dirty="0"/>
              <a:t>Giza, C. C., </a:t>
            </a:r>
            <a:r>
              <a:rPr lang="en-CA" sz="1200" dirty="0" err="1"/>
              <a:t>Griesbach</a:t>
            </a:r>
            <a:r>
              <a:rPr lang="en-CA" sz="1200" dirty="0"/>
              <a:t>, G. S., </a:t>
            </a:r>
            <a:r>
              <a:rPr lang="en-CA" sz="1200" dirty="0" err="1"/>
              <a:t>Hovda</a:t>
            </a:r>
            <a:r>
              <a:rPr lang="en-CA" sz="1200" dirty="0"/>
              <a:t>, D. A. (2005). Experience-dependent behavioral plasticity is disturbed following traumatic injury to the immature brain. Behavioral Brain Research. 157(1): 11-22. doi:10.1016/j.bbr.2004.06.003</a:t>
            </a:r>
          </a:p>
          <a:p>
            <a:r>
              <a:rPr lang="en-CA" sz="1200" dirty="0"/>
              <a:t>Giza, C. C., </a:t>
            </a:r>
            <a:r>
              <a:rPr lang="en-CA" sz="1200" dirty="0" err="1"/>
              <a:t>Hovda</a:t>
            </a:r>
            <a:r>
              <a:rPr lang="en-CA" sz="1200" dirty="0"/>
              <a:t>, D. A. (2001). The </a:t>
            </a:r>
            <a:r>
              <a:rPr lang="en-CA" sz="1200" dirty="0" err="1"/>
              <a:t>neurometabloic</a:t>
            </a:r>
            <a:r>
              <a:rPr lang="en-CA" sz="1200" dirty="0"/>
              <a:t> cascade of concussion. Journal of Athletic Training. 36(3): 228-235.  Retrieved November 11, 2015 from: http://www.ncbi.nlm.nih.gov/pmc/articles/PMC155411/ </a:t>
            </a:r>
          </a:p>
          <a:p>
            <a:r>
              <a:rPr lang="en-CA" sz="1200" dirty="0"/>
              <a:t>Graham, R., </a:t>
            </a:r>
            <a:r>
              <a:rPr lang="en-CA" sz="1200" dirty="0" err="1"/>
              <a:t>Rivara</a:t>
            </a:r>
            <a:r>
              <a:rPr lang="en-CA" sz="1200" dirty="0"/>
              <a:t>, F. P., Ford, M. A. et al. (</a:t>
            </a:r>
            <a:r>
              <a:rPr lang="en-CA" sz="1200" dirty="0" err="1"/>
              <a:t>ed</a:t>
            </a:r>
            <a:r>
              <a:rPr lang="en-CA" sz="1200" dirty="0"/>
              <a:t>). (2014) Committee on Sports-Related Concussions in Youth. USA: Washington (DC): National Academies Press</a:t>
            </a:r>
            <a:r>
              <a:rPr lang="en-CA" sz="1200" dirty="0" smtClean="0"/>
              <a:t>.</a:t>
            </a:r>
          </a:p>
          <a:p>
            <a:r>
              <a:rPr lang="en-CA" sz="1200" dirty="0" err="1"/>
              <a:t>Griesbacha</a:t>
            </a:r>
            <a:r>
              <a:rPr lang="en-CA" sz="1200" dirty="0"/>
              <a:t>, G. S., </a:t>
            </a:r>
            <a:r>
              <a:rPr lang="en-CA" sz="1200" dirty="0" err="1"/>
              <a:t>Hovda</a:t>
            </a:r>
            <a:r>
              <a:rPr lang="en-CA" sz="1200" dirty="0"/>
              <a:t>, D. A., </a:t>
            </a:r>
            <a:r>
              <a:rPr lang="en-CA" sz="1200" dirty="0" err="1"/>
              <a:t>Moltenic</a:t>
            </a:r>
            <a:r>
              <a:rPr lang="en-CA" sz="1200" dirty="0"/>
              <a:t>, R., </a:t>
            </a:r>
            <a:r>
              <a:rPr lang="en-CA" sz="1200" dirty="0" err="1"/>
              <a:t>Wuc</a:t>
            </a:r>
            <a:r>
              <a:rPr lang="en-CA" sz="1200" dirty="0"/>
              <a:t>, A., Gomez-</a:t>
            </a:r>
            <a:r>
              <a:rPr lang="en-CA" sz="1200" dirty="0" err="1"/>
              <a:t>Pinillaa</a:t>
            </a:r>
            <a:r>
              <a:rPr lang="en-CA" sz="1200" dirty="0"/>
              <a:t>, F. (2004). </a:t>
            </a:r>
            <a:r>
              <a:rPr lang="en-CA" sz="1200" dirty="0" err="1"/>
              <a:t>Voluntarry</a:t>
            </a:r>
            <a:r>
              <a:rPr lang="en-CA" sz="1200" dirty="0"/>
              <a:t> exercise following traumatic brain injury: brain-derived neurotrophic factor upregulation and recovery of function. Neuroscience. 125(1):129-139. doi:10.1016/j.neuroscience.2004.01.030</a:t>
            </a:r>
          </a:p>
          <a:p>
            <a:r>
              <a:rPr lang="en-CA" sz="1200" dirty="0" err="1"/>
              <a:t>Guskiewicz</a:t>
            </a:r>
            <a:r>
              <a:rPr lang="en-CA" sz="1200" dirty="0"/>
              <a:t>, K. M., Marshal, S. W., </a:t>
            </a:r>
            <a:r>
              <a:rPr lang="en-CA" sz="1200" dirty="0" err="1"/>
              <a:t>Bailes</a:t>
            </a:r>
            <a:r>
              <a:rPr lang="en-CA" sz="1200" dirty="0"/>
              <a:t>, J., McCrea, M., Harding Jr., H. P., Matthews, A., </a:t>
            </a:r>
            <a:r>
              <a:rPr lang="en-CA" sz="1200" dirty="0" err="1"/>
              <a:t>Mihalik</a:t>
            </a:r>
            <a:r>
              <a:rPr lang="en-CA" sz="1200" dirty="0"/>
              <a:t>, J. R., Cantu, R. C. (2007). Recurrent concussion and risk of depression in retired professional football players. Medicine and Science in Sports and Exercise. 39(6): 903-909. Retrieved November 11, 2015 from: </a:t>
            </a:r>
            <a:r>
              <a:rPr lang="en-CA" sz="1200" dirty="0">
                <a:hlinkClick r:id="rId2"/>
              </a:rPr>
              <a:t>http://</a:t>
            </a:r>
            <a:r>
              <a:rPr lang="en-CA" sz="1200" dirty="0" smtClean="0">
                <a:hlinkClick r:id="rId2"/>
              </a:rPr>
              <a:t>www.ncbi.nlm.nih.gov/pubmed/17545878</a:t>
            </a:r>
            <a:endParaRPr lang="en-CA" sz="1200" dirty="0" smtClean="0"/>
          </a:p>
          <a:p>
            <a:r>
              <a:rPr lang="en-CA" sz="1200" dirty="0"/>
              <a:t>High Jr., W. M., Briones-</a:t>
            </a:r>
            <a:r>
              <a:rPr lang="en-CA" sz="1200" dirty="0" err="1"/>
              <a:t>Galang</a:t>
            </a:r>
            <a:r>
              <a:rPr lang="en-CA" sz="1200" dirty="0"/>
              <a:t>, M., Clarke, J. A., Gilkison, C., Mossberg, K. A., </a:t>
            </a:r>
            <a:r>
              <a:rPr lang="en-CA" sz="1200" dirty="0" err="1"/>
              <a:t>Zgaljardic</a:t>
            </a:r>
            <a:r>
              <a:rPr lang="en-CA" sz="1200" dirty="0"/>
              <a:t>, D. J., </a:t>
            </a:r>
            <a:r>
              <a:rPr lang="en-CA" sz="1200" dirty="0" err="1"/>
              <a:t>Masel</a:t>
            </a:r>
            <a:r>
              <a:rPr lang="en-CA" sz="1200" dirty="0"/>
              <a:t>, B. E., Urban, R. J. (2009). Effects of growth hormone replacement therapy on cognition after traumatic brain injury. Journal of </a:t>
            </a:r>
            <a:r>
              <a:rPr lang="en-CA" sz="1200" dirty="0" err="1"/>
              <a:t>Neurotrauma</a:t>
            </a:r>
            <a:r>
              <a:rPr lang="en-CA" sz="1200" dirty="0"/>
              <a:t>. 27(9): 1565-1575. doi:10.1089/neu.2009.1253.</a:t>
            </a:r>
          </a:p>
          <a:p>
            <a:r>
              <a:rPr lang="en-CA" sz="1200" dirty="0" err="1" smtClean="0"/>
              <a:t>Holmin</a:t>
            </a:r>
            <a:r>
              <a:rPr lang="en-CA" sz="1200" dirty="0"/>
              <a:t>, S., </a:t>
            </a:r>
            <a:r>
              <a:rPr lang="en-CA" sz="1200" dirty="0" err="1"/>
              <a:t>Sodurlund</a:t>
            </a:r>
            <a:r>
              <a:rPr lang="en-CA" sz="1200" dirty="0"/>
              <a:t>, J., </a:t>
            </a:r>
            <a:r>
              <a:rPr lang="en-CA" sz="1200" dirty="0" err="1"/>
              <a:t>Biberfeld</a:t>
            </a:r>
            <a:r>
              <a:rPr lang="en-CA" sz="1200" dirty="0"/>
              <a:t>, P., </a:t>
            </a:r>
            <a:r>
              <a:rPr lang="en-CA" sz="1200" dirty="0" err="1"/>
              <a:t>Mathiesen</a:t>
            </a:r>
            <a:r>
              <a:rPr lang="en-CA" sz="1200" dirty="0"/>
              <a:t>, T. (1998). Intracerebral inflammation after human brain contusion. Neurosurgery. 42(2):291-298. Retrieved November 17, 2015 from: http://journals.lww.com/neurosurgery/Abstract/1998/02000/Intracerebral_Inflammation_after_Human_Brain.47.aspx</a:t>
            </a:r>
          </a:p>
          <a:p>
            <a:r>
              <a:rPr lang="en-CA" sz="1200" dirty="0"/>
              <a:t>Huebner, E. A., </a:t>
            </a:r>
            <a:r>
              <a:rPr lang="en-CA" sz="1200" dirty="0" err="1"/>
              <a:t>Strittmatter</a:t>
            </a:r>
            <a:r>
              <a:rPr lang="en-CA" sz="1200" dirty="0"/>
              <a:t>, S. M. (2009). Axon regeneration in the peripheral and central nervous systems. Results and Problems in Cell Differentiation. 48: 339-351. </a:t>
            </a:r>
            <a:r>
              <a:rPr lang="en-CA" sz="1200" dirty="0" err="1"/>
              <a:t>doi</a:t>
            </a:r>
            <a:r>
              <a:rPr lang="en-CA" sz="1200" dirty="0"/>
              <a:t>:  10.1007/400_2009_19</a:t>
            </a:r>
          </a:p>
          <a:p>
            <a:r>
              <a:rPr lang="en-CA" sz="1200" dirty="0" err="1"/>
              <a:t>Iffland</a:t>
            </a:r>
            <a:r>
              <a:rPr lang="en-CA" sz="1200" dirty="0"/>
              <a:t> II., P. H. Grant, G. A., </a:t>
            </a:r>
            <a:r>
              <a:rPr lang="en-CA" sz="1200" dirty="0" err="1"/>
              <a:t>Janigro</a:t>
            </a:r>
            <a:r>
              <a:rPr lang="en-CA" sz="1200" dirty="0"/>
              <a:t>, D. (2013). Mechanisms of cerebral edema leading to early seizures after traumatic brain injury. In Vascular Mechanisms in CNS Trauma. 5(1): 29-45. </a:t>
            </a:r>
            <a:r>
              <a:rPr lang="en-CA" sz="1200" dirty="0" err="1"/>
              <a:t>doi</a:t>
            </a:r>
            <a:r>
              <a:rPr lang="en-CA" sz="1200" dirty="0"/>
              <a:t>: 10.1007/978-1-4614-8690-9_1.</a:t>
            </a:r>
          </a:p>
          <a:p>
            <a:r>
              <a:rPr lang="en-CA" sz="1200" dirty="0"/>
              <a:t>Jorge, R. E., Robinson, R. G., </a:t>
            </a:r>
            <a:r>
              <a:rPr lang="en-CA" sz="1200" dirty="0" err="1"/>
              <a:t>Starkstein</a:t>
            </a:r>
            <a:r>
              <a:rPr lang="en-CA" sz="1200" dirty="0"/>
              <a:t>, S. E., Arndt, S. V. (1993). Depression and anxiety following traumatic brain injury. The Journal of Neuropsychiatry and Clinical Neurosciences. 5(4)369-374. Retrieved November 11, 2015 from: http://psycnet.apa.org/psycinfo/1994-18234-001</a:t>
            </a:r>
          </a:p>
          <a:p>
            <a:r>
              <a:rPr lang="en-CA" sz="1200" dirty="0"/>
              <a:t>Kelly, D. F., Gonzalo, I. T. G., Cohan, P., Berman, N., </a:t>
            </a:r>
            <a:r>
              <a:rPr lang="en-CA" sz="1200" dirty="0" err="1"/>
              <a:t>Swerdloff</a:t>
            </a:r>
            <a:r>
              <a:rPr lang="en-CA" sz="1200" dirty="0"/>
              <a:t>, R., Wang, C. (2000). Hypopituitarism following traumatic brain injury and aneurysmal subarachnoid hemorrhage: a preliminary report. Journal of Neurosurgery. 93(5): 743-752.  Retrieved November 11, 2015 from: </a:t>
            </a:r>
            <a:r>
              <a:rPr lang="en-CA" sz="1200" dirty="0">
                <a:hlinkClick r:id="rId3"/>
              </a:rPr>
              <a:t>http://</a:t>
            </a:r>
            <a:r>
              <a:rPr lang="en-CA" sz="1200" dirty="0" smtClean="0">
                <a:hlinkClick r:id="rId3"/>
              </a:rPr>
              <a:t>thejns.org/doi/abs/10.3171/jns.2000.93.5.0743</a:t>
            </a:r>
            <a:endParaRPr lang="en-CA" sz="1200" dirty="0" smtClean="0"/>
          </a:p>
          <a:p>
            <a:r>
              <a:rPr lang="en-CA" sz="1200" dirty="0"/>
              <a:t>Kelly, D. F., McArthur, D. L., Levin, H., Swimmer, S., </a:t>
            </a:r>
            <a:r>
              <a:rPr lang="en-CA" sz="1200" dirty="0" err="1"/>
              <a:t>Dusick</a:t>
            </a:r>
            <a:r>
              <a:rPr lang="en-CA" sz="1200" dirty="0"/>
              <a:t>, J. R., Cohan, P., Wang, C., </a:t>
            </a:r>
            <a:r>
              <a:rPr lang="en-CA" sz="1200" dirty="0" err="1"/>
              <a:t>Swerdloff</a:t>
            </a:r>
            <a:r>
              <a:rPr lang="en-CA" sz="1200" dirty="0"/>
              <a:t>, R. (2006). Neurobehavioral and quality of life changes associated with growth hormone insufficiency after complicated mild, moderate or severe traumatic brain injury. Journal of </a:t>
            </a:r>
            <a:r>
              <a:rPr lang="en-CA" sz="1200" dirty="0" err="1"/>
              <a:t>Neurotrauma</a:t>
            </a:r>
            <a:r>
              <a:rPr lang="en-CA" sz="1200" dirty="0"/>
              <a:t>. 23(6): 928-942. doi:10.1089/neu.2006.23.928.</a:t>
            </a:r>
          </a:p>
          <a:p>
            <a:r>
              <a:rPr lang="en-CA" sz="1200" dirty="0" err="1"/>
              <a:t>Kleim</a:t>
            </a:r>
            <a:r>
              <a:rPr lang="en-CA" sz="1200" dirty="0"/>
              <a:t>, J. A., Jones, T. A. (2008). Principles of experience-dependent neural plasticity: implications for rehabilitation after brain damage. Journal of Speech, Language and Hearing Research. 51: 225-239. doi:10.1044/1092-4388(2008/018)</a:t>
            </a:r>
          </a:p>
          <a:p>
            <a:r>
              <a:rPr lang="en-CA" sz="1200" dirty="0"/>
              <a:t>Kou, Z., </a:t>
            </a:r>
            <a:r>
              <a:rPr lang="en-CA" sz="1200" dirty="0" err="1"/>
              <a:t>Haacke</a:t>
            </a:r>
            <a:r>
              <a:rPr lang="en-CA" sz="1200" dirty="0"/>
              <a:t>, M. E. (2014). Advanced neuroimaging of mild traumatic brain injury. In Concussions in Athletics. 3: 217-234. </a:t>
            </a:r>
            <a:r>
              <a:rPr lang="en-CA" sz="1200" dirty="0" err="1"/>
              <a:t>doi</a:t>
            </a:r>
            <a:r>
              <a:rPr lang="en-CA" sz="1200" dirty="0"/>
              <a:t> 10.1007/978-1-4939-0295-8_12.</a:t>
            </a:r>
          </a:p>
          <a:p>
            <a:r>
              <a:rPr lang="en-CA" sz="1200" dirty="0"/>
              <a:t>Kraus, J. F., McArthur, D. L. (2006). Epidemiology of brain injury. In Neurology and Trauma. Pp. 3-18. Retrieved November 11, 2015 from: </a:t>
            </a:r>
            <a:r>
              <a:rPr lang="en-CA" sz="1200" dirty="0">
                <a:hlinkClick r:id="rId4"/>
              </a:rPr>
              <a:t>https://books.google.ca/books?hl=en&amp;lr=&amp;</a:t>
            </a:r>
            <a:r>
              <a:rPr lang="en-CA" sz="1200" dirty="0" smtClean="0">
                <a:hlinkClick r:id="rId4"/>
              </a:rPr>
              <a:t>id=ASu9Kf8g-54C&amp;oi=fnd&amp;pg=PA3&amp;dq=socioeconomic+status+and+tbi&amp;ots=ECw6pp-O2t&amp;sig=NF5nkPABWWLs9pFHISL2vBuCSYo#v=onepage&amp;q=chapter%202&amp;f=false</a:t>
            </a:r>
            <a:endParaRPr lang="en-CA" sz="1200" dirty="0" smtClean="0"/>
          </a:p>
          <a:p>
            <a:r>
              <a:rPr lang="en-CA" sz="1200" dirty="0"/>
              <a:t>de </a:t>
            </a:r>
            <a:r>
              <a:rPr lang="en-CA" sz="1200" dirty="0" err="1"/>
              <a:t>Kruijk</a:t>
            </a:r>
            <a:r>
              <a:rPr lang="en-CA" sz="1200" dirty="0"/>
              <a:t>, J. R., </a:t>
            </a:r>
            <a:r>
              <a:rPr lang="en-CA" sz="1200" dirty="0" err="1"/>
              <a:t>Leffers</a:t>
            </a:r>
            <a:r>
              <a:rPr lang="en-CA" sz="1200" dirty="0"/>
              <a:t>, P., </a:t>
            </a:r>
            <a:r>
              <a:rPr lang="en-CA" sz="1200" dirty="0" err="1"/>
              <a:t>Menheere</a:t>
            </a:r>
            <a:r>
              <a:rPr lang="en-CA" sz="1200" dirty="0"/>
              <a:t>, P. P. C. A., </a:t>
            </a:r>
            <a:r>
              <a:rPr lang="en-CA" sz="1200" dirty="0" err="1"/>
              <a:t>Meerhoff</a:t>
            </a:r>
            <a:r>
              <a:rPr lang="en-CA" sz="1200" dirty="0"/>
              <a:t>, S., Rutten, J., </a:t>
            </a:r>
            <a:r>
              <a:rPr lang="en-CA" sz="1200" dirty="0" err="1"/>
              <a:t>Twijnstra</a:t>
            </a:r>
            <a:r>
              <a:rPr lang="en-CA" sz="1200" dirty="0"/>
              <a:t>, A. (2002). Prediction of post-traumatic complaints after mild traumatic injury: early symptoms and biochemical markers. Journal of Neurology, Neurosurgery and Psychiatry. 73: 727-732.</a:t>
            </a:r>
          </a:p>
          <a:p>
            <a:endParaRPr lang="en-CA" sz="1200" dirty="0"/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55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863"/>
          </a:xfrm>
        </p:spPr>
        <p:txBody>
          <a:bodyPr>
            <a:noAutofit/>
          </a:bodyPr>
          <a:lstStyle/>
          <a:p>
            <a:r>
              <a:rPr lang="en-CA" sz="2800" dirty="0" smtClean="0">
                <a:latin typeface="+mn-lt"/>
              </a:rPr>
              <a:t>References - Continued</a:t>
            </a:r>
            <a:endParaRPr lang="en-CA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7165"/>
            <a:ext cx="10515600" cy="5889811"/>
          </a:xfrm>
        </p:spPr>
        <p:txBody>
          <a:bodyPr>
            <a:normAutofit fontScale="92500" lnSpcReduction="10000"/>
          </a:bodyPr>
          <a:lstStyle/>
          <a:p>
            <a:r>
              <a:rPr lang="en-CA" sz="1200" dirty="0" err="1"/>
              <a:t>Kurlowicz</a:t>
            </a:r>
            <a:r>
              <a:rPr lang="en-CA" sz="1200" dirty="0"/>
              <a:t>, L., Wallace, M. (1999). The mini mental state examination (MMSE). Hartford Institute for Geriatric Nursing. 1(3). Retrieved November 15, 2015 from: 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www.mountsinai.on.ca/care/psych/on-call-resources/on-call-resources/mmse.pdf</a:t>
            </a:r>
            <a:endParaRPr lang="en-CA" sz="1200" dirty="0" smtClean="0"/>
          </a:p>
          <a:p>
            <a:r>
              <a:rPr lang="en-CA" sz="1200" dirty="0">
                <a:cs typeface="Times New Roman" panose="02020603050405020304" pitchFamily="18" charset="0"/>
              </a:rPr>
              <a:t>Lowenstein, D. H. (2009). Epilepsy after head injury: an overview. </a:t>
            </a:r>
            <a:r>
              <a:rPr lang="en-CA" sz="1200" dirty="0" err="1">
                <a:cs typeface="Times New Roman" panose="02020603050405020304" pitchFamily="18" charset="0"/>
              </a:rPr>
              <a:t>Epilepsia</a:t>
            </a:r>
            <a:r>
              <a:rPr lang="en-CA" sz="1200" dirty="0">
                <a:cs typeface="Times New Roman" panose="02020603050405020304" pitchFamily="18" charset="0"/>
              </a:rPr>
              <a:t>. 2(1): 4-9. doi:10.1111/j.1528-1167.2008.02004.x.</a:t>
            </a:r>
          </a:p>
          <a:p>
            <a:r>
              <a:rPr lang="en-CA" sz="1200" dirty="0" err="1" smtClean="0"/>
              <a:t>Madinier</a:t>
            </a:r>
            <a:r>
              <a:rPr lang="en-CA" sz="1200" dirty="0"/>
              <a:t>, A., Bertrand, N., </a:t>
            </a:r>
            <a:r>
              <a:rPr lang="en-CA" sz="1200" dirty="0" err="1"/>
              <a:t>Mossiat</a:t>
            </a:r>
            <a:r>
              <a:rPr lang="en-CA" sz="1200" dirty="0"/>
              <a:t>, C., </a:t>
            </a:r>
            <a:r>
              <a:rPr lang="en-CA" sz="1200" dirty="0" err="1"/>
              <a:t>Prigent</a:t>
            </a:r>
            <a:r>
              <a:rPr lang="en-CA" sz="1200" dirty="0"/>
              <a:t>-Tessier, A., </a:t>
            </a:r>
            <a:r>
              <a:rPr lang="en-CA" sz="1200" dirty="0" err="1"/>
              <a:t>Beley</a:t>
            </a:r>
            <a:r>
              <a:rPr lang="en-CA" sz="1200" dirty="0"/>
              <a:t>, A., Marie, C., </a:t>
            </a:r>
            <a:r>
              <a:rPr lang="en-CA" sz="1200" dirty="0" err="1"/>
              <a:t>Garnier</a:t>
            </a:r>
            <a:r>
              <a:rPr lang="en-CA" sz="1200" dirty="0"/>
              <a:t>, P. (2009). Microglial involvement in </a:t>
            </a:r>
            <a:r>
              <a:rPr lang="en-CA" sz="1200" dirty="0" err="1"/>
              <a:t>neuroplastic</a:t>
            </a:r>
            <a:r>
              <a:rPr lang="en-CA" sz="1200" dirty="0"/>
              <a:t> changes following focus brain ischemia in rats. </a:t>
            </a:r>
            <a:r>
              <a:rPr lang="en-CA" sz="1200" dirty="0" err="1"/>
              <a:t>PLoS</a:t>
            </a:r>
            <a:r>
              <a:rPr lang="en-CA" sz="1200" dirty="0"/>
              <a:t> ONE. 4(12): e8101. doi:10.1371/journal.pone.0008101</a:t>
            </a:r>
          </a:p>
          <a:p>
            <a:r>
              <a:rPr lang="en-CA" sz="1200" dirty="0" smtClean="0"/>
              <a:t>Marion</a:t>
            </a:r>
            <a:r>
              <a:rPr lang="en-CA" sz="1200" dirty="0"/>
              <a:t>, D. W., Penrod, L. E., Kelsey, S. F., </a:t>
            </a:r>
            <a:r>
              <a:rPr lang="en-CA" sz="1200" dirty="0" err="1"/>
              <a:t>Obrist</a:t>
            </a:r>
            <a:r>
              <a:rPr lang="en-CA" sz="1200" dirty="0"/>
              <a:t>, W. D., </a:t>
            </a:r>
            <a:r>
              <a:rPr lang="en-CA" sz="1200" dirty="0" err="1"/>
              <a:t>Kochanek</a:t>
            </a:r>
            <a:r>
              <a:rPr lang="en-CA" sz="1200" dirty="0"/>
              <a:t>, P. M., Palmer, A. M., Wisniewski, S. R., </a:t>
            </a:r>
            <a:r>
              <a:rPr lang="en-CA" sz="1200" dirty="0" err="1"/>
              <a:t>DeKosky</a:t>
            </a:r>
            <a:r>
              <a:rPr lang="en-CA" sz="1200" dirty="0"/>
              <a:t>, S. T. (1997). Treatment of traumatic brain injury with moderate hypothermia. The New England Journal of Medicine. 336: 540-546. Retrieved November 11, 2015 from: http://www.nejm.org/doi/full/10.1056/nejm199702203360803#t=articleDiscussion</a:t>
            </a:r>
          </a:p>
          <a:p>
            <a:r>
              <a:rPr lang="en-CA" sz="1200" dirty="0" err="1"/>
              <a:t>Matschke</a:t>
            </a:r>
            <a:r>
              <a:rPr lang="en-CA" sz="1200" dirty="0"/>
              <a:t>, J., Herrmann, B., </a:t>
            </a:r>
            <a:r>
              <a:rPr lang="en-CA" sz="1200" dirty="0" err="1"/>
              <a:t>Sperhake</a:t>
            </a:r>
            <a:r>
              <a:rPr lang="en-CA" sz="1200" dirty="0"/>
              <a:t>, J., </a:t>
            </a:r>
            <a:r>
              <a:rPr lang="en-CA" sz="1200" dirty="0" err="1"/>
              <a:t>Kober</a:t>
            </a:r>
            <a:r>
              <a:rPr lang="en-CA" sz="1200" dirty="0"/>
              <a:t>, F., </a:t>
            </a:r>
            <a:r>
              <a:rPr lang="en-CA" sz="1200" dirty="0" err="1"/>
              <a:t>Bajanowski</a:t>
            </a:r>
            <a:r>
              <a:rPr lang="en-CA" sz="1200" dirty="0"/>
              <a:t>, T., </a:t>
            </a:r>
            <a:r>
              <a:rPr lang="en-CA" sz="1200" dirty="0" err="1"/>
              <a:t>Glatzel</a:t>
            </a:r>
            <a:r>
              <a:rPr lang="en-CA" sz="1200" dirty="0"/>
              <a:t>, M. (2009). Shaken baby syndrome: a common variant of non-accidental head injury in infants. </a:t>
            </a:r>
            <a:r>
              <a:rPr lang="en-CA" sz="1200" dirty="0" err="1"/>
              <a:t>Deutsches</a:t>
            </a:r>
            <a:r>
              <a:rPr lang="en-CA" sz="1200" dirty="0"/>
              <a:t> </a:t>
            </a:r>
            <a:r>
              <a:rPr lang="en-CA" sz="1200" dirty="0" err="1"/>
              <a:t>Ärzteblatt</a:t>
            </a:r>
            <a:r>
              <a:rPr lang="en-CA" sz="1200" dirty="0"/>
              <a:t> International. 106(13): 211–7. </a:t>
            </a:r>
            <a:r>
              <a:rPr lang="en-CA" sz="1200" dirty="0" err="1"/>
              <a:t>doi</a:t>
            </a:r>
            <a:r>
              <a:rPr lang="en-CA" sz="1200" dirty="0"/>
              <a:t>: </a:t>
            </a:r>
            <a:r>
              <a:rPr lang="en-CA" sz="1200" dirty="0" smtClean="0"/>
              <a:t>10.3238/arztebl.2009.0211</a:t>
            </a:r>
          </a:p>
          <a:p>
            <a:r>
              <a:rPr lang="en-CA" sz="1200" dirty="0" smtClean="0"/>
              <a:t>McAllister</a:t>
            </a:r>
            <a:r>
              <a:rPr lang="en-CA" sz="1200" dirty="0"/>
              <a:t>, T. W. 2011. Neurobiological consequences of traumatic brain injury. Dialogues in Clinical Neuroscience. 13(3): 287-300. Retrieved November 11, 2015 from http://www.ncbi.nlm.nih.gov/pmc/articles/PMC3182015/</a:t>
            </a:r>
          </a:p>
          <a:p>
            <a:r>
              <a:rPr lang="en-CA" sz="1200" dirty="0"/>
              <a:t>Menon, D. K., Schwab, K., Wright, D. W., Maas, A. I. (2010). Position </a:t>
            </a:r>
            <a:r>
              <a:rPr lang="en-CA" sz="1200" dirty="0" smtClean="0"/>
              <a:t>statement: </a:t>
            </a:r>
            <a:r>
              <a:rPr lang="en-CA" sz="1200" dirty="0"/>
              <a:t>definition of traumatic brain injury. Archives of Physical Medicine and Rehabilitation. 91(11):1637-40. </a:t>
            </a:r>
            <a:r>
              <a:rPr lang="en-CA" sz="1200" dirty="0" err="1"/>
              <a:t>doi</a:t>
            </a:r>
            <a:r>
              <a:rPr lang="en-CA" sz="1200" dirty="0"/>
              <a:t>: 10.1016/j.ampr.2010.05.017</a:t>
            </a:r>
            <a:r>
              <a:rPr lang="en-CA" sz="1200" dirty="0" smtClean="0"/>
              <a:t>.</a:t>
            </a:r>
          </a:p>
          <a:p>
            <a:r>
              <a:rPr lang="en-CA" sz="1200" dirty="0"/>
              <a:t>Moreau, O. K., </a:t>
            </a:r>
            <a:r>
              <a:rPr lang="en-CA" sz="1200" dirty="0" err="1"/>
              <a:t>Cortet-Rudelii</a:t>
            </a:r>
            <a:r>
              <a:rPr lang="en-CA" sz="1200" dirty="0"/>
              <a:t>, C., </a:t>
            </a:r>
            <a:r>
              <a:rPr lang="en-CA" sz="1200" dirty="0" err="1"/>
              <a:t>Yollin</a:t>
            </a:r>
            <a:r>
              <a:rPr lang="en-CA" sz="1200" dirty="0"/>
              <a:t>, E., </a:t>
            </a:r>
            <a:r>
              <a:rPr lang="en-CA" sz="1200" dirty="0" err="1"/>
              <a:t>Merlen</a:t>
            </a:r>
            <a:r>
              <a:rPr lang="en-CA" sz="1200" dirty="0"/>
              <a:t>, E., </a:t>
            </a:r>
            <a:r>
              <a:rPr lang="en-CA" sz="1200" dirty="0" err="1"/>
              <a:t>Daveluy</a:t>
            </a:r>
            <a:r>
              <a:rPr lang="en-CA" sz="1200" dirty="0"/>
              <a:t>, W., </a:t>
            </a:r>
            <a:r>
              <a:rPr lang="en-CA" sz="1200" dirty="0" err="1"/>
              <a:t>Rousseuax</a:t>
            </a:r>
            <a:r>
              <a:rPr lang="en-CA" sz="1200" dirty="0"/>
              <a:t>, M. (2013). Growth hormone replacement therapy in patients with traumatic brain injury. Journal of </a:t>
            </a:r>
            <a:r>
              <a:rPr lang="en-CA" sz="1200" dirty="0" err="1"/>
              <a:t>Neurotrauma</a:t>
            </a:r>
            <a:r>
              <a:rPr lang="en-CA" sz="1200" dirty="0"/>
              <a:t>. 30(11):998-1006. doi:10.1089/neu.2012.2705</a:t>
            </a:r>
          </a:p>
          <a:p>
            <a:r>
              <a:rPr lang="en-CA" sz="1200" dirty="0" err="1"/>
              <a:t>Nudo</a:t>
            </a:r>
            <a:r>
              <a:rPr lang="en-CA" sz="1200" dirty="0"/>
              <a:t>, R. J. (2006). Plasticity. </a:t>
            </a:r>
            <a:r>
              <a:rPr lang="en-CA" sz="1200" dirty="0" err="1"/>
              <a:t>NeuroRx</a:t>
            </a:r>
            <a:r>
              <a:rPr lang="en-CA" sz="1200" dirty="0"/>
              <a:t>. 3(4):420-427. </a:t>
            </a:r>
            <a:r>
              <a:rPr lang="en-CA" sz="1200" dirty="0" err="1"/>
              <a:t>doi</a:t>
            </a:r>
            <a:r>
              <a:rPr lang="en-CA" sz="1200" dirty="0"/>
              <a:t>: 10.1016/j.nurx.2006.07.006.</a:t>
            </a:r>
          </a:p>
          <a:p>
            <a:r>
              <a:rPr lang="en-CA" sz="1200" dirty="0"/>
              <a:t>Ogden, J. A. (2005). Functional Neuroanatomy in Fractured Minds: A Case-Study Approach to Clinical Neuropsychology. 2nd ed. Pp. 6-43. USA: Oxford University Press. Retrieved November 11, 2015 from: http://kopinska.apps01.yorku.ca/4080/Fractured_Neuroanatomy.pdf</a:t>
            </a:r>
          </a:p>
          <a:p>
            <a:r>
              <a:rPr lang="en-CA" sz="1200" dirty="0" err="1"/>
              <a:t>Ownsworth</a:t>
            </a:r>
            <a:r>
              <a:rPr lang="en-CA" sz="1200" dirty="0"/>
              <a:t>, T. L., </a:t>
            </a:r>
            <a:r>
              <a:rPr lang="en-CA" sz="1200" dirty="0" err="1"/>
              <a:t>Oei</a:t>
            </a:r>
            <a:r>
              <a:rPr lang="en-CA" sz="1200" dirty="0"/>
              <a:t>, T. P. A. (1998). Depression after traumatic brain injury: conceptualization and treatment considerations. Brain Injury. 12(9): 735-751. doi:10.1080/026990598122133</a:t>
            </a:r>
          </a:p>
          <a:p>
            <a:r>
              <a:rPr lang="en-CA" sz="1200" dirty="0"/>
              <a:t>Pangilinan Jr. P. H. (2015). Posttraumatic hydrocephalus. From emedicine.medscape.com. Retrieved November 11, 2015 from (http://emedicine.medscape.com/article/326411-overview) </a:t>
            </a:r>
            <a:endParaRPr lang="en-CA" sz="1200" dirty="0" smtClean="0"/>
          </a:p>
          <a:p>
            <a:r>
              <a:rPr lang="en-CA" sz="1200" dirty="0" err="1"/>
              <a:t>Panter</a:t>
            </a:r>
            <a:r>
              <a:rPr lang="en-CA" sz="1200" dirty="0"/>
              <a:t>, S. S., </a:t>
            </a:r>
            <a:r>
              <a:rPr lang="en-CA" sz="1200" dirty="0" err="1"/>
              <a:t>Faden</a:t>
            </a:r>
            <a:r>
              <a:rPr lang="en-CA" sz="1200" dirty="0"/>
              <a:t>, A. I. (1992). </a:t>
            </a:r>
            <a:r>
              <a:rPr lang="en-CA" sz="1200" dirty="0" err="1"/>
              <a:t>Pretreatment</a:t>
            </a:r>
            <a:r>
              <a:rPr lang="en-CA" sz="1200" dirty="0"/>
              <a:t> with NMDA antagonists limits release of excitatory amino acids following traumatic brain injury. Neuroscience Letters. 136(2):165-168. doi:10.1016/0304-3940(92)90040-E</a:t>
            </a:r>
          </a:p>
          <a:p>
            <a:r>
              <a:rPr lang="en-CA" sz="1200" dirty="0" err="1" smtClean="0"/>
              <a:t>Prins</a:t>
            </a:r>
            <a:r>
              <a:rPr lang="en-CA" sz="1200" dirty="0"/>
              <a:t>, M. L., </a:t>
            </a:r>
            <a:r>
              <a:rPr lang="en-CA" sz="1200" dirty="0" err="1"/>
              <a:t>Hovda</a:t>
            </a:r>
            <a:r>
              <a:rPr lang="en-CA" sz="1200" dirty="0"/>
              <a:t>, D. A. (2009). The effects of age and ketogenic diet on local cerebral metabolic rates of glucose after controlled cortical impact injury in rats. Journal of </a:t>
            </a:r>
            <a:r>
              <a:rPr lang="en-CA" sz="1200" dirty="0" err="1"/>
              <a:t>Neurotrauma</a:t>
            </a:r>
            <a:r>
              <a:rPr lang="en-CA" sz="1200" dirty="0"/>
              <a:t>. 26(7): 1083-1093. </a:t>
            </a:r>
            <a:r>
              <a:rPr lang="en-CA" sz="1200" dirty="0" err="1"/>
              <a:t>doi</a:t>
            </a:r>
            <a:r>
              <a:rPr lang="en-CA" sz="1200" dirty="0"/>
              <a:t>:  10.1089/neu.2008.0769</a:t>
            </a:r>
          </a:p>
          <a:p>
            <a:r>
              <a:rPr lang="en-CA" sz="1200" dirty="0" err="1"/>
              <a:t>Roozenbeek</a:t>
            </a:r>
            <a:r>
              <a:rPr lang="en-CA" sz="1200" dirty="0"/>
              <a:t>, B., Maas, A. I. R., Menon, D. K. (2013). Changing patterns in the epidemiology o traumatic brain injury. Nature Reviews Neurology. 9: 231-236. doi:10.1038/nrneurol.2013.22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1678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6546"/>
          </a:xfrm>
        </p:spPr>
        <p:txBody>
          <a:bodyPr>
            <a:normAutofit fontScale="90000"/>
          </a:bodyPr>
          <a:lstStyle/>
          <a:p>
            <a:r>
              <a:rPr lang="en-CA" sz="2800" dirty="0" smtClean="0"/>
              <a:t>References - Continued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672"/>
            <a:ext cx="10515600" cy="6069385"/>
          </a:xfrm>
        </p:spPr>
        <p:txBody>
          <a:bodyPr>
            <a:normAutofit fontScale="92500" lnSpcReduction="10000"/>
          </a:bodyPr>
          <a:lstStyle/>
          <a:p>
            <a:r>
              <a:rPr lang="en-CA" sz="1200" dirty="0" err="1"/>
              <a:t>Sawauchi</a:t>
            </a:r>
            <a:r>
              <a:rPr lang="en-CA" sz="1200" dirty="0"/>
              <a:t>, S., </a:t>
            </a:r>
            <a:r>
              <a:rPr lang="en-CA" sz="1200" dirty="0" err="1"/>
              <a:t>Marmarou</a:t>
            </a:r>
            <a:r>
              <a:rPr lang="en-CA" sz="1200" dirty="0"/>
              <a:t>, A., Beaumont, A., Signoretti, S., Fukui, S. (2004). Acute subdural hematoma associated with diffuse brain injury and hypoxemia in the rat: effect of surgical evacuation of the hematoma. Journal of </a:t>
            </a:r>
            <a:r>
              <a:rPr lang="en-CA" sz="1200" dirty="0" err="1"/>
              <a:t>Neurotrauma</a:t>
            </a:r>
            <a:r>
              <a:rPr lang="en-CA" sz="1200" dirty="0"/>
              <a:t>. 21(5): 563-573. doi:10.1089/089771504774129892.</a:t>
            </a:r>
            <a:endParaRPr lang="en-CA" sz="1200" dirty="0" smtClean="0"/>
          </a:p>
          <a:p>
            <a:r>
              <a:rPr lang="en-CA" sz="1200" dirty="0" smtClean="0"/>
              <a:t>SCAT3</a:t>
            </a:r>
            <a:r>
              <a:rPr lang="en-CA" sz="1200" dirty="0"/>
              <a:t>. (2015). From bjsm.bmj.com. Retrieved November 11, 2015 from: </a:t>
            </a:r>
            <a:r>
              <a:rPr lang="en-CA" sz="1200" dirty="0">
                <a:hlinkClick r:id="rId2"/>
              </a:rPr>
              <a:t>http://</a:t>
            </a:r>
            <a:r>
              <a:rPr lang="en-CA" sz="1200" dirty="0" smtClean="0">
                <a:hlinkClick r:id="rId2"/>
              </a:rPr>
              <a:t>bjsm.bmj.com/content/47/5/259.full.pdf</a:t>
            </a:r>
            <a:endParaRPr lang="en-CA" sz="1200" dirty="0" smtClean="0"/>
          </a:p>
          <a:p>
            <a:r>
              <a:rPr lang="en-CA" sz="1200" dirty="0"/>
              <a:t>Second Impact Syndrome. From brainandspinalchord.org. Retrieved November 17, 2015 from: http://www.brainandspinalcord.org/traumatic-brain-injury-types/second-impact-syndrome/index.html</a:t>
            </a:r>
          </a:p>
          <a:p>
            <a:r>
              <a:rPr lang="en-CA" sz="1200" dirty="0"/>
              <a:t>Shulman, K., Martin, B. F., </a:t>
            </a:r>
            <a:r>
              <a:rPr lang="en-CA" sz="1200" dirty="0" err="1"/>
              <a:t>Popoff</a:t>
            </a:r>
            <a:r>
              <a:rPr lang="en-CA" sz="1200" dirty="0"/>
              <a:t>, N., </a:t>
            </a:r>
            <a:r>
              <a:rPr lang="en-CA" sz="1200" dirty="0" err="1"/>
              <a:t>Ransohoff</a:t>
            </a:r>
            <a:r>
              <a:rPr lang="en-CA" sz="1200" dirty="0"/>
              <a:t>, J. (1963). Recognition and treatment of hydrocephalus following spontaneous subarachnoid hemorrhage. Journal of Neurosurgery. 20(12): 1040-1049. Retrieved November 11, 2015 from: http://thejns.org/doi/abs/10.3171/jns.1963.20.12.1040</a:t>
            </a:r>
          </a:p>
          <a:p>
            <a:r>
              <a:rPr lang="en-CA" sz="1200" dirty="0" err="1"/>
              <a:t>Slemmer</a:t>
            </a:r>
            <a:r>
              <a:rPr lang="en-CA" sz="1200" dirty="0"/>
              <a:t>, J. E., </a:t>
            </a:r>
            <a:r>
              <a:rPr lang="en-CA" sz="1200" dirty="0" err="1"/>
              <a:t>Shacka</a:t>
            </a:r>
            <a:r>
              <a:rPr lang="en-CA" sz="1200" dirty="0"/>
              <a:t>, J. J., Sweeny, M. I., Weber, J. T. (2008). Antioxidants and free radical scavengers for the treatment of stroke, traumatic brain injury and aging. Current Medicinal Chemistry. 15(4):404-414. </a:t>
            </a:r>
            <a:r>
              <a:rPr lang="en-CA" sz="1200" dirty="0" err="1"/>
              <a:t>doi</a:t>
            </a:r>
            <a:r>
              <a:rPr lang="en-CA" sz="1200" dirty="0"/>
              <a:t>: 10.2174/092986708783497337</a:t>
            </a:r>
          </a:p>
          <a:p>
            <a:r>
              <a:rPr lang="en-CA" sz="1200" dirty="0"/>
              <a:t>Strauss, L. B. (2013). Maddock’s questions test for Concussion on sports sideline. From momstream.com. Retrieved November 11, 2015 from: http://</a:t>
            </a:r>
            <a:r>
              <a:rPr lang="en-CA" sz="1200" dirty="0" smtClean="0"/>
              <a:t>www.momsteam.com/health-safety/sports-concussion-safety/concussion-recognition-evaluation/maddocks-questions-test-concussion</a:t>
            </a:r>
          </a:p>
          <a:p>
            <a:r>
              <a:rPr lang="en-CA" sz="1200" dirty="0" smtClean="0"/>
              <a:t>Taylor</a:t>
            </a:r>
            <a:r>
              <a:rPr lang="en-CA" sz="1200" dirty="0"/>
              <a:t>, L. A., </a:t>
            </a:r>
            <a:r>
              <a:rPr lang="en-CA" sz="1200" dirty="0" err="1"/>
              <a:t>Kreutzera</a:t>
            </a:r>
            <a:r>
              <a:rPr lang="en-CA" sz="1200" dirty="0"/>
              <a:t>, J. R., </a:t>
            </a:r>
            <a:r>
              <a:rPr lang="en-CA" sz="1200" dirty="0" err="1"/>
              <a:t>Demma</a:t>
            </a:r>
            <a:r>
              <a:rPr lang="en-CA" sz="1200" dirty="0"/>
              <a:t>, S. R., </a:t>
            </a:r>
            <a:r>
              <a:rPr lang="en-CA" sz="1200" dirty="0" err="1"/>
              <a:t>Meadea</a:t>
            </a:r>
            <a:r>
              <a:rPr lang="en-CA" sz="1200" dirty="0"/>
              <a:t>, M. A. (2003). Traumatic brain injury and substance abuse: a review and analysis of the literature. Neuropsychological Rehabilitation. 13(1-2):165-188). doi:10.1080/09602010244000336</a:t>
            </a:r>
          </a:p>
          <a:p>
            <a:r>
              <a:rPr lang="en-CA" sz="1200" dirty="0"/>
              <a:t>Thomas, D. G. (2011). Acute treatment of concussion. In Pediatric and Adolescent Concussion. 1:73-80. Retrieved November 11, 2015 from: http://link.springer.com/chapter/10.1007%2F978-0-387-89545-1_6</a:t>
            </a:r>
          </a:p>
          <a:p>
            <a:r>
              <a:rPr lang="en-CA" sz="1200" dirty="0"/>
              <a:t>Thornton, K. E. (2014). The role of the quantitative EEG in the diagnosis and rehabilitation of the traumatic brain injured patients. In Concussions in Athletics. 3: 245-361. </a:t>
            </a:r>
            <a:r>
              <a:rPr lang="en-CA" sz="1200" dirty="0" err="1"/>
              <a:t>doi</a:t>
            </a:r>
            <a:r>
              <a:rPr lang="en-CA" sz="1200" dirty="0"/>
              <a:t> 10.1007/978-1-4939-0295-8_12.</a:t>
            </a:r>
          </a:p>
          <a:p>
            <a:r>
              <a:rPr lang="en-CA" sz="1200" dirty="0"/>
              <a:t>Unterberg, A. W., </a:t>
            </a:r>
            <a:r>
              <a:rPr lang="en-CA" sz="1200" dirty="0" err="1"/>
              <a:t>Stober</a:t>
            </a:r>
            <a:r>
              <a:rPr lang="en-CA" sz="1200" dirty="0"/>
              <a:t>, J., </a:t>
            </a:r>
            <a:r>
              <a:rPr lang="en-CA" sz="1200" dirty="0" err="1"/>
              <a:t>Kressc</a:t>
            </a:r>
            <a:r>
              <a:rPr lang="en-CA" sz="1200" dirty="0"/>
              <a:t>, B., </a:t>
            </a:r>
            <a:r>
              <a:rPr lang="en-CA" sz="1200" dirty="0" err="1"/>
              <a:t>Kieniga</a:t>
            </a:r>
            <a:r>
              <a:rPr lang="en-CA" sz="1200" dirty="0"/>
              <a:t>, K L. (2004). Edema and brain trauma. Neuroscience. 129(4): 1019-1027. </a:t>
            </a:r>
            <a:r>
              <a:rPr lang="en-CA" sz="1200" dirty="0" smtClean="0"/>
              <a:t>doi:10.1016/j.neuroscience.2004.06.046</a:t>
            </a:r>
          </a:p>
          <a:p>
            <a:r>
              <a:rPr lang="en-CA" sz="1200" dirty="0"/>
              <a:t>Wasserman, L., </a:t>
            </a:r>
            <a:r>
              <a:rPr lang="en-CA" sz="1200" dirty="0" err="1"/>
              <a:t>Shawa</a:t>
            </a:r>
            <a:r>
              <a:rPr lang="en-CA" sz="1200" dirty="0"/>
              <a:t>, T., </a:t>
            </a:r>
            <a:r>
              <a:rPr lang="en-CA" sz="1200" dirty="0" err="1"/>
              <a:t>Vub</a:t>
            </a:r>
            <a:r>
              <a:rPr lang="en-CA" sz="1200" dirty="0"/>
              <a:t>, M., </a:t>
            </a:r>
            <a:r>
              <a:rPr lang="en-CA" sz="1200" dirty="0" err="1"/>
              <a:t>Koc</a:t>
            </a:r>
            <a:r>
              <a:rPr lang="en-CA" sz="1200" dirty="0"/>
              <a:t>, C., </a:t>
            </a:r>
            <a:r>
              <a:rPr lang="en-CA" sz="1200" dirty="0" err="1"/>
              <a:t>Bollegalaa</a:t>
            </a:r>
            <a:r>
              <a:rPr lang="en-CA" sz="1200" dirty="0"/>
              <a:t>, D., </a:t>
            </a:r>
            <a:r>
              <a:rPr lang="en-CA" sz="1200" dirty="0" err="1"/>
              <a:t>Bhalerao</a:t>
            </a:r>
            <a:r>
              <a:rPr lang="en-CA" sz="1200" dirty="0"/>
              <a:t>, S. (2008). An overview of traumatic brain injury and suicide. Brain Injury. 22(11): 811-819. doi:10.1080/02699050802372166</a:t>
            </a:r>
          </a:p>
          <a:p>
            <a:r>
              <a:rPr lang="en-CA" sz="1200" dirty="0"/>
              <a:t>Wilkinson, C., </a:t>
            </a:r>
            <a:r>
              <a:rPr lang="en-CA" sz="1200" dirty="0" err="1"/>
              <a:t>Pagulaya</a:t>
            </a:r>
            <a:r>
              <a:rPr lang="en-CA" sz="1200" dirty="0"/>
              <a:t>, K., </a:t>
            </a:r>
            <a:r>
              <a:rPr lang="en-CA" sz="1200" dirty="0" err="1"/>
              <a:t>Colasurdo</a:t>
            </a:r>
            <a:r>
              <a:rPr lang="en-CA" sz="1200" dirty="0"/>
              <a:t>, E., </a:t>
            </a:r>
            <a:r>
              <a:rPr lang="en-CA" sz="1200" dirty="0" err="1"/>
              <a:t>Shofer</a:t>
            </a:r>
            <a:r>
              <a:rPr lang="en-CA" sz="1200" dirty="0"/>
              <a:t>, J., </a:t>
            </a:r>
            <a:r>
              <a:rPr lang="en-CA" sz="1200" dirty="0" err="1"/>
              <a:t>Peskind</a:t>
            </a:r>
            <a:r>
              <a:rPr lang="en-CA" sz="1200" dirty="0"/>
              <a:t>, E. (2012). Blast concussion is associated with high frequency of pituitary dysfunction. Endocrine Abstracts. 29: 1436. Retrieved November 11, 2015 from: http://www.endocrine-abstracts.org/ea/0029/ea0029p1436.htm</a:t>
            </a:r>
          </a:p>
          <a:p>
            <a:r>
              <a:rPr lang="en-CA" sz="1200" dirty="0"/>
              <a:t>Weber, J. T. (2012). Altered calcium signaling following traumatic brain injury. Frontiers in Pharmacology. 60(3). </a:t>
            </a:r>
            <a:r>
              <a:rPr lang="en-CA" sz="1200" dirty="0" err="1"/>
              <a:t>doi</a:t>
            </a:r>
            <a:r>
              <a:rPr lang="en-CA" sz="1200" dirty="0"/>
              <a:t>:  10.3389/fphar.2012.00060</a:t>
            </a:r>
          </a:p>
          <a:p>
            <a:r>
              <a:rPr lang="en-CA" sz="1200" dirty="0"/>
              <a:t>Whyte, J. (2011). Rancho Los Amigos scale. Encyclopedia of Clinical Neuropsychology. pp. 2110. </a:t>
            </a:r>
            <a:r>
              <a:rPr lang="en-CA" sz="1200" dirty="0" err="1"/>
              <a:t>doi</a:t>
            </a:r>
            <a:r>
              <a:rPr lang="en-CA" sz="1200" dirty="0"/>
              <a:t>: 10.1007/978-0-387-79948-3_67.</a:t>
            </a:r>
          </a:p>
          <a:p>
            <a:r>
              <a:rPr lang="en-CA" sz="1200" dirty="0"/>
              <a:t>Wright, J. (2011). Glasgow coma scale. Encyclopedia of Clinical Neuropsychology. pp. 1149-1150. </a:t>
            </a:r>
            <a:r>
              <a:rPr lang="en-CA" sz="1200" dirty="0" err="1"/>
              <a:t>doi</a:t>
            </a:r>
            <a:r>
              <a:rPr lang="en-CA" sz="1200" dirty="0"/>
              <a:t>: 10.1007/978-0-387-79948-3_1840.</a:t>
            </a:r>
          </a:p>
          <a:p>
            <a:r>
              <a:rPr lang="en-CA" sz="1200" dirty="0"/>
              <a:t>Yi, J., </a:t>
            </a:r>
            <a:r>
              <a:rPr lang="en-CA" sz="1200" dirty="0" err="1"/>
              <a:t>Padalino</a:t>
            </a:r>
            <a:r>
              <a:rPr lang="en-CA" sz="1200" dirty="0"/>
              <a:t>, D. J., Chin, L. S., Montenegro, P., Cantu, R. C. (2013). Chronic Traumatic Encephalopathy. Current Sports Medicine Reports. 12(1):28-32. doi:10.1249/JSR.0b013e31827ec9e3</a:t>
            </a:r>
          </a:p>
          <a:p>
            <a:r>
              <a:rPr lang="en-CA" sz="1200" dirty="0" smtClean="0"/>
              <a:t>Yuan</a:t>
            </a:r>
            <a:r>
              <a:rPr lang="en-CA" sz="1200" dirty="0"/>
              <a:t>, X. Q., Wade, C. E. (1991). Neuroendocrine abnormalities in patients with traumatic brain injury. Frontiers in Neuroendocrinology. 12(3): 209-230. Retrieved November 11, 2015 from: http://</a:t>
            </a:r>
            <a:r>
              <a:rPr lang="en-CA" sz="1200" dirty="0" smtClean="0"/>
              <a:t>www.ncbi.nlm.nih.gov/pubmed/11538874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8777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Closed Head Injury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3" y="1392695"/>
            <a:ext cx="7315200" cy="5046133"/>
          </a:xfrm>
        </p:spPr>
      </p:pic>
    </p:spTree>
    <p:extLst>
      <p:ext uri="{BB962C8B-B14F-4D97-AF65-F5344CB8AC3E}">
        <p14:creationId xmlns:p14="http://schemas.microsoft.com/office/powerpoint/2010/main" val="16489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26" y="35404"/>
            <a:ext cx="10515600" cy="1325563"/>
          </a:xfrm>
        </p:spPr>
        <p:txBody>
          <a:bodyPr/>
          <a:lstStyle/>
          <a:p>
            <a:r>
              <a:rPr lang="en-CA" dirty="0" smtClean="0"/>
              <a:t>Concussion Symptoms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7" y="1209072"/>
            <a:ext cx="8685676" cy="4768607"/>
          </a:xfrm>
        </p:spPr>
      </p:pic>
      <p:sp>
        <p:nvSpPr>
          <p:cNvPr id="5" name="TextBox 4"/>
          <p:cNvSpPr txBox="1"/>
          <p:nvPr/>
        </p:nvSpPr>
        <p:spPr>
          <a:xfrm>
            <a:off x="712411" y="6488668"/>
            <a:ext cx="102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From NCAA 4</a:t>
            </a:r>
            <a:r>
              <a:rPr lang="en-CA" baseline="30000" dirty="0" smtClean="0"/>
              <a:t>th</a:t>
            </a:r>
            <a:r>
              <a:rPr lang="en-CA" dirty="0" smtClean="0"/>
              <a:t> International Conference on Concussion in Sport (Zurich, 2012)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35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4oOzbab_e9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285" y="365125"/>
            <a:ext cx="10897429" cy="61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Epidemiology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Difficult to interpret due to lack of concise operational definition</a:t>
            </a:r>
          </a:p>
          <a:p>
            <a:endParaRPr lang="en-CA" dirty="0" smtClean="0"/>
          </a:p>
          <a:p>
            <a:r>
              <a:rPr lang="en-CA" dirty="0" smtClean="0"/>
              <a:t>Approx. </a:t>
            </a:r>
            <a:r>
              <a:rPr lang="en-CA" dirty="0" smtClean="0"/>
              <a:t>5.3 million </a:t>
            </a:r>
            <a:r>
              <a:rPr lang="en-CA" dirty="0" smtClean="0"/>
              <a:t>Americans live </a:t>
            </a:r>
            <a:r>
              <a:rPr lang="en-CA" smtClean="0"/>
              <a:t>with </a:t>
            </a:r>
            <a:r>
              <a:rPr lang="en-CA" smtClean="0"/>
              <a:t>TBI </a:t>
            </a:r>
            <a:r>
              <a:rPr lang="en-CA" dirty="0" smtClean="0"/>
              <a:t>related disabilities</a:t>
            </a:r>
          </a:p>
          <a:p>
            <a:endParaRPr lang="en-CA" dirty="0"/>
          </a:p>
          <a:p>
            <a:r>
              <a:rPr lang="en-CA" dirty="0" smtClean="0"/>
              <a:t>Approx. 1.7 million Americans sustain TBI annually </a:t>
            </a:r>
          </a:p>
          <a:p>
            <a:endParaRPr lang="en-CA" dirty="0"/>
          </a:p>
          <a:p>
            <a:r>
              <a:rPr lang="en-CA" dirty="0" smtClean="0"/>
              <a:t>Approx. 160/100,000 Canadians aged 14-30 experience a concussion annually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176963"/>
            <a:ext cx="107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From </a:t>
            </a:r>
            <a:r>
              <a:rPr lang="en-CA" dirty="0" err="1" smtClean="0"/>
              <a:t>Roozenbeek</a:t>
            </a:r>
            <a:r>
              <a:rPr lang="en-CA" dirty="0" smtClean="0"/>
              <a:t>, Maas &amp; Menon (2013); Gordon, Dooley &amp; Wood (2006)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4546</Words>
  <Application>Microsoft Office PowerPoint</Application>
  <PresentationFormat>Widescreen</PresentationFormat>
  <Paragraphs>366</Paragraphs>
  <Slides>57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Office Theme</vt:lpstr>
      <vt:lpstr>Traumatic Brain Injury</vt:lpstr>
      <vt:lpstr>Table of Contents</vt:lpstr>
      <vt:lpstr>Definition</vt:lpstr>
      <vt:lpstr>Several Other Operational Definitions of TBI</vt:lpstr>
      <vt:lpstr>Penetrating Brain Injury</vt:lpstr>
      <vt:lpstr>Closed Head Injury</vt:lpstr>
      <vt:lpstr>Concussion Symptoms </vt:lpstr>
      <vt:lpstr>PowerPoint Presentation</vt:lpstr>
      <vt:lpstr>Epidemiology</vt:lpstr>
      <vt:lpstr>Incidence of TBI in various countries</vt:lpstr>
      <vt:lpstr>PowerPoint Presentation</vt:lpstr>
      <vt:lpstr>Factors affecting TBI</vt:lpstr>
      <vt:lpstr>Biomechanics</vt:lpstr>
      <vt:lpstr>PowerPoint Presentation</vt:lpstr>
      <vt:lpstr>Shaken Baby Syndrome</vt:lpstr>
      <vt:lpstr>Neuroanatomy</vt:lpstr>
      <vt:lpstr>Two Phases of Damage</vt:lpstr>
      <vt:lpstr>Primary Damage - Contusions</vt:lpstr>
      <vt:lpstr>Primary Damage – Subdural Hematoma</vt:lpstr>
      <vt:lpstr>Secondary Damage - Cerebral Edema</vt:lpstr>
      <vt:lpstr>Vasogenic Edema</vt:lpstr>
      <vt:lpstr>Cytotoxic Edema</vt:lpstr>
      <vt:lpstr>From Iffland II, Grant &amp; Janigro (2014)</vt:lpstr>
      <vt:lpstr>Secondary Damage – Posttraumatic Hydrocephalus</vt:lpstr>
      <vt:lpstr>Pathophysiology</vt:lpstr>
      <vt:lpstr>The Neurometabolic Cascade of Concussion</vt:lpstr>
      <vt:lpstr>Primary phase</vt:lpstr>
      <vt:lpstr>Secondary Phase</vt:lpstr>
      <vt:lpstr>From McAllister (2011)</vt:lpstr>
      <vt:lpstr>From McAllister (2011)</vt:lpstr>
      <vt:lpstr>Diffuse Axonal Injury</vt:lpstr>
      <vt:lpstr>PowerPoint Presentation</vt:lpstr>
      <vt:lpstr>Neuroendocrinology</vt:lpstr>
      <vt:lpstr>Hypopituitarism</vt:lpstr>
      <vt:lpstr>Hypopituitarism</vt:lpstr>
      <vt:lpstr>Assessment</vt:lpstr>
      <vt:lpstr>Difficulties in Assessment</vt:lpstr>
      <vt:lpstr>Severity Scales – Glasgow Coma Scale (GCS)</vt:lpstr>
      <vt:lpstr>PowerPoint Presentation</vt:lpstr>
      <vt:lpstr>Mini-Mental State Exam</vt:lpstr>
      <vt:lpstr>Neuroimaging – Computed Tomography (CT)</vt:lpstr>
      <vt:lpstr>Neuroimaging – Diffusion Tensor Imaging</vt:lpstr>
      <vt:lpstr>Neuroimaging – Positron Emission Tomography</vt:lpstr>
      <vt:lpstr>Neuroimaging- Functional Magnetic Resonance Imaging (fMRI)</vt:lpstr>
      <vt:lpstr>Treatment</vt:lpstr>
      <vt:lpstr>Treatment</vt:lpstr>
      <vt:lpstr>Treatment</vt:lpstr>
      <vt:lpstr>Recovery and Neuroplasticity</vt:lpstr>
      <vt:lpstr>Recovery</vt:lpstr>
      <vt:lpstr>Anatomical Neuroplasticity</vt:lpstr>
      <vt:lpstr>Cognitive Neuroplasticity </vt:lpstr>
      <vt:lpstr>Comorbidity</vt:lpstr>
      <vt:lpstr>Conclusion</vt:lpstr>
      <vt:lpstr>References </vt:lpstr>
      <vt:lpstr>References - continued</vt:lpstr>
      <vt:lpstr>References - Continued</vt:lpstr>
      <vt:lpstr>References -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Traumatic Brain Injury</dc:title>
  <dc:creator>Evaitar Fields</dc:creator>
  <cp:lastModifiedBy>Evaitar Fields</cp:lastModifiedBy>
  <cp:revision>110</cp:revision>
  <dcterms:created xsi:type="dcterms:W3CDTF">2015-11-11T05:40:55Z</dcterms:created>
  <dcterms:modified xsi:type="dcterms:W3CDTF">2015-11-19T04:40:14Z</dcterms:modified>
</cp:coreProperties>
</file>